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5"/>
  </p:handoutMasterIdLst>
  <p:sldIdLst>
    <p:sldId id="325" r:id="rId3"/>
    <p:sldId id="385" r:id="rId5"/>
    <p:sldId id="386" r:id="rId6"/>
    <p:sldId id="432" r:id="rId7"/>
    <p:sldId id="407" r:id="rId8"/>
    <p:sldId id="408" r:id="rId9"/>
    <p:sldId id="395" r:id="rId10"/>
    <p:sldId id="416" r:id="rId11"/>
    <p:sldId id="417" r:id="rId12"/>
    <p:sldId id="390" r:id="rId13"/>
    <p:sldId id="396" r:id="rId14"/>
    <p:sldId id="409" r:id="rId15"/>
    <p:sldId id="413" r:id="rId16"/>
    <p:sldId id="391" r:id="rId17"/>
    <p:sldId id="418" r:id="rId18"/>
    <p:sldId id="410" r:id="rId19"/>
    <p:sldId id="393" r:id="rId20"/>
    <p:sldId id="412" r:id="rId21"/>
    <p:sldId id="397" r:id="rId22"/>
    <p:sldId id="394" r:id="rId23"/>
    <p:sldId id="401" r:id="rId24"/>
  </p:sldIdLst>
  <p:sldSz cx="10801350" cy="6480175"/>
  <p:notesSz cx="6858000" cy="9144000"/>
  <p:embeddedFontLst>
    <p:embeddedFont>
      <p:font typeface="Calibri" panose="020F0502020204030204"/>
      <p:regular r:id="rId30"/>
      <p:bold r:id="rId31"/>
      <p:italic r:id="rId32"/>
      <p:boldItalic r:id="rId33"/>
    </p:embeddedFont>
  </p:embeddedFontLst>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6" userDrawn="1">
          <p15:clr>
            <a:srgbClr val="A4A3A4"/>
          </p15:clr>
        </p15:guide>
        <p15:guide id="2" pos="347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4"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6A6A6"/>
    <a:srgbClr val="D4DFED"/>
    <a:srgbClr val="8A8B8F"/>
    <a:srgbClr val="D0E4A9"/>
    <a:srgbClr val="2D6E56"/>
    <a:srgbClr val="FF9817"/>
    <a:srgbClr val="F79515"/>
    <a:srgbClr val="3CB19B"/>
    <a:srgbClr val="3CB1A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114" d="100"/>
          <a:sy n="114" d="100"/>
        </p:scale>
        <p:origin x="930" y="108"/>
      </p:cViewPr>
      <p:guideLst>
        <p:guide orient="horz" pos="2116"/>
        <p:guide pos="347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4" Type="http://schemas.openxmlformats.org/officeDocument/2006/relationships/tags" Target="tags/tag62.xml"/><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commentAuthors" Target="commentAuthors.xml"/><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handoutMaster" Target="handoutMasters/handoutMaster1.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DEAA6A68-0EB0-4211-9BA1-8BC8BA962E8D}"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571500" y="685800"/>
            <a:ext cx="5715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宋体" panose="02010600030101010101" pitchFamily="2" charset="-122"/>
                <a:ea typeface="宋体" panose="02010600030101010101" pitchFamily="2" charset="-122"/>
                <a:cs typeface="宋体" panose="02010600030101010101" pitchFamily="2" charset="-122"/>
              </a:defRPr>
            </a:lvl1pPr>
          </a:lstStyle>
          <a:p>
            <a:fld id="{5F11AE35-1DF0-4D2A-AC3B-20EBDD1DB53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4572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9144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3716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1828800" algn="l" defTabSz="914400" rtl="0" eaLnBrk="1" latinLnBrk="0" hangingPunct="1">
      <a:defRPr sz="12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830979" y="259508"/>
            <a:ext cx="2430304" cy="5529149"/>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540067" y="259508"/>
            <a:ext cx="7110889" cy="5529149"/>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53232" y="4164113"/>
            <a:ext cx="9181148" cy="1287035"/>
          </a:xfrm>
        </p:spPr>
        <p:txBody>
          <a:bodyPr anchor="t"/>
          <a:lstStyle>
            <a:lvl1pPr algn="l">
              <a:defRPr sz="4000"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53232" y="2746575"/>
            <a:ext cx="9181148" cy="1417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540068"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5490686" y="1512041"/>
            <a:ext cx="4770596" cy="42766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540068" y="1450540"/>
            <a:ext cx="4772472"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540068" y="2055056"/>
            <a:ext cx="4772472"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5486936" y="1450540"/>
            <a:ext cx="4774347" cy="6045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5486936" y="2055056"/>
            <a:ext cx="4774347" cy="3733601"/>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540068" y="258007"/>
            <a:ext cx="3553570" cy="1098030"/>
          </a:xfrm>
        </p:spPr>
        <p:txBody>
          <a:bodyPr anchor="b"/>
          <a:lstStyle>
            <a:lvl1pPr algn="l">
              <a:defRPr sz="2000" b="1"/>
            </a:lvl1pPr>
          </a:lstStyle>
          <a:p>
            <a:r>
              <a:rPr lang="zh-CN" altLang="en-US"/>
              <a:t>单击此处编辑母版标题样式</a:t>
            </a:r>
            <a:endParaRPr lang="zh-CN" altLang="en-US"/>
          </a:p>
        </p:txBody>
      </p:sp>
      <p:sp>
        <p:nvSpPr>
          <p:cNvPr id="3" name="内容占位符 2"/>
          <p:cNvSpPr>
            <a:spLocks noGrp="1"/>
          </p:cNvSpPr>
          <p:nvPr>
            <p:ph idx="1"/>
          </p:nvPr>
        </p:nvSpPr>
        <p:spPr>
          <a:xfrm>
            <a:off x="4223028" y="258007"/>
            <a:ext cx="6038255" cy="553065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540068" y="1356037"/>
            <a:ext cx="3553570" cy="44326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117140" y="4536122"/>
            <a:ext cx="6480810" cy="535515"/>
          </a:xfr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117140" y="579016"/>
            <a:ext cx="6480810" cy="388810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117140" y="5071637"/>
            <a:ext cx="6480810" cy="76052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7272D93A-2E87-41AA-AFB2-5BA3DB11C2E9}"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F0C697-95C2-4A28-A2BD-284144B657BB}"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2.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3"/>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540068" y="259508"/>
            <a:ext cx="9721215" cy="1080029"/>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540068" y="1512041"/>
            <a:ext cx="9721215" cy="4276616"/>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540067" y="6006163"/>
            <a:ext cx="2520315" cy="345009"/>
          </a:xfrm>
          <a:prstGeom prst="rect">
            <a:avLst/>
          </a:prstGeom>
        </p:spPr>
        <p:txBody>
          <a:bodyPr vert="horz" lIns="91440" tIns="45720" rIns="91440" bIns="45720" rtlCol="0" anchor="ctr"/>
          <a:lstStyle>
            <a:lvl1pPr algn="l">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7272D93A-2E87-41AA-AFB2-5BA3DB11C2E9}" type="datetimeFigureOut">
              <a:rPr lang="zh-CN" altLang="en-US" smtClean="0"/>
            </a:fld>
            <a:endParaRPr lang="zh-CN" altLang="en-US" dirty="0"/>
          </a:p>
        </p:txBody>
      </p:sp>
      <p:sp>
        <p:nvSpPr>
          <p:cNvPr id="5" name="页脚占位符 4"/>
          <p:cNvSpPr>
            <a:spLocks noGrp="1"/>
          </p:cNvSpPr>
          <p:nvPr>
            <p:ph type="ftr" sz="quarter" idx="3"/>
          </p:nvPr>
        </p:nvSpPr>
        <p:spPr>
          <a:xfrm>
            <a:off x="3690461" y="6006163"/>
            <a:ext cx="3420428" cy="345009"/>
          </a:xfrm>
          <a:prstGeom prst="rect">
            <a:avLst/>
          </a:prstGeom>
        </p:spPr>
        <p:txBody>
          <a:bodyPr vert="horz" lIns="91440" tIns="45720" rIns="91440" bIns="45720" rtlCol="0" anchor="ctr"/>
          <a:lstStyle>
            <a:lvl1pPr algn="ct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endParaRPr lang="zh-CN" altLang="en-US" dirty="0"/>
          </a:p>
        </p:txBody>
      </p:sp>
      <p:sp>
        <p:nvSpPr>
          <p:cNvPr id="6" name="灯片编号占位符 5"/>
          <p:cNvSpPr>
            <a:spLocks noGrp="1"/>
          </p:cNvSpPr>
          <p:nvPr>
            <p:ph type="sldNum" sz="quarter" idx="4"/>
          </p:nvPr>
        </p:nvSpPr>
        <p:spPr>
          <a:xfrm>
            <a:off x="7740968" y="6006163"/>
            <a:ext cx="2520315" cy="345009"/>
          </a:xfrm>
          <a:prstGeom prst="rect">
            <a:avLst/>
          </a:prstGeom>
        </p:spPr>
        <p:txBody>
          <a:bodyPr vert="horz" lIns="91440" tIns="45720" rIns="91440" bIns="45720" rtlCol="0" anchor="ctr"/>
          <a:lstStyle>
            <a:lvl1pPr algn="r">
              <a:defRPr sz="1200">
                <a:solidFill>
                  <a:schemeClr val="tx1">
                    <a:tint val="75000"/>
                  </a:schemeClr>
                </a:solidFill>
                <a:latin typeface="宋体" panose="02010600030101010101" pitchFamily="2" charset="-122"/>
                <a:ea typeface="宋体" panose="02010600030101010101" pitchFamily="2" charset="-122"/>
                <a:cs typeface="宋体" panose="02010600030101010101" pitchFamily="2" charset="-122"/>
              </a:defRPr>
            </a:lvl1pPr>
          </a:lstStyle>
          <a:p>
            <a:fld id="{53F0C697-95C2-4A28-A2BD-284144B657B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mc:Choice xmlns:p14="http://schemas.microsoft.com/office/powerpoint/2010/main" Requires="p14">
      <p:transition spd="med" p14:dur="750"/>
    </mc:Choice>
    <mc:Fallback>
      <p:transition spd="med"/>
    </mc:Fallback>
  </mc:AlternateContent>
  <p:txStyles>
    <p:titleStyle>
      <a:lvl1pPr algn="ctr" defTabSz="914400" rtl="0" eaLnBrk="1" latinLnBrk="0" hangingPunct="1">
        <a:spcBef>
          <a:spcPct val="0"/>
        </a:spcBef>
        <a:buNone/>
        <a:defRPr sz="44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宋体" panose="02010600030101010101" pitchFamily="2" charset="-122"/>
          <a:ea typeface="宋体" panose="02010600030101010101" pitchFamily="2" charset="-122"/>
          <a:cs typeface="宋体" panose="02010600030101010101" pitchFamily="2" charset="-122"/>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宋体" panose="02010600030101010101" pitchFamily="2" charset="-122"/>
          <a:ea typeface="宋体" panose="02010600030101010101" pitchFamily="2" charset="-122"/>
          <a:cs typeface="宋体" panose="02010600030101010101" pitchFamily="2" charset="-122"/>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宋体" panose="02010600030101010101" pitchFamily="2" charset="-122"/>
          <a:ea typeface="宋体" panose="02010600030101010101" pitchFamily="2" charset="-122"/>
          <a:cs typeface="宋体" panose="02010600030101010101" pitchFamily="2" charset="-122"/>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宋体" panose="02010600030101010101" pitchFamily="2" charset="-122"/>
          <a:ea typeface="宋体" panose="02010600030101010101" pitchFamily="2" charset="-122"/>
          <a:cs typeface="宋体" panose="02010600030101010101" pitchFamily="2" charset="-122"/>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openxmlformats.org/officeDocument/2006/relationships/image" Target="../media/image13.png"/><Relationship Id="rId5" Type="http://schemas.openxmlformats.org/officeDocument/2006/relationships/tags" Target="../tags/tag39.xml"/><Relationship Id="rId4" Type="http://schemas.openxmlformats.org/officeDocument/2006/relationships/image" Target="../media/image12.png"/><Relationship Id="rId3" Type="http://schemas.openxmlformats.org/officeDocument/2006/relationships/tags" Target="../tags/tag38.xml"/><Relationship Id="rId2" Type="http://schemas.openxmlformats.org/officeDocument/2006/relationships/image" Target="../media/image5.png"/><Relationship Id="rId1" Type="http://schemas.openxmlformats.org/officeDocument/2006/relationships/image" Target="../media/image3.png"/></Relationships>
</file>

<file path=ppt/slides/_rels/slide11.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12.xml"/><Relationship Id="rId3" Type="http://schemas.openxmlformats.org/officeDocument/2006/relationships/tags" Target="../tags/tag40.xml"/><Relationship Id="rId2" Type="http://schemas.openxmlformats.org/officeDocument/2006/relationships/image" Target="../media/image5.png"/><Relationship Id="rId1"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2.xml"/><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5" Type="http://schemas.openxmlformats.org/officeDocument/2006/relationships/notesSlide" Target="../notesSlides/notesSlide13.xml"/><Relationship Id="rId4" Type="http://schemas.openxmlformats.org/officeDocument/2006/relationships/slideLayout" Target="../slideLayouts/slideLayout12.xml"/><Relationship Id="rId3" Type="http://schemas.openxmlformats.org/officeDocument/2006/relationships/tags" Target="../tags/tag41.xml"/><Relationship Id="rId2" Type="http://schemas.openxmlformats.org/officeDocument/2006/relationships/image" Target="../media/image5.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12.xml"/><Relationship Id="rId6" Type="http://schemas.openxmlformats.org/officeDocument/2006/relationships/image" Target="../media/image15.png"/><Relationship Id="rId5" Type="http://schemas.openxmlformats.org/officeDocument/2006/relationships/tags" Target="../tags/tag43.xml"/><Relationship Id="rId4" Type="http://schemas.openxmlformats.org/officeDocument/2006/relationships/image" Target="../media/image14.png"/><Relationship Id="rId3" Type="http://schemas.openxmlformats.org/officeDocument/2006/relationships/tags" Target="../tags/tag42.xml"/><Relationship Id="rId2" Type="http://schemas.openxmlformats.org/officeDocument/2006/relationships/image" Target="../media/image5.png"/><Relationship Id="rId1" Type="http://schemas.openxmlformats.org/officeDocument/2006/relationships/image" Target="../media/image3.png"/></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5.xml"/><Relationship Id="rId7" Type="http://schemas.openxmlformats.org/officeDocument/2006/relationships/slideLayout" Target="../slideLayouts/slideLayout12.xml"/><Relationship Id="rId6" Type="http://schemas.openxmlformats.org/officeDocument/2006/relationships/image" Target="../media/image17.png"/><Relationship Id="rId5" Type="http://schemas.openxmlformats.org/officeDocument/2006/relationships/tags" Target="../tags/tag45.xml"/><Relationship Id="rId4" Type="http://schemas.openxmlformats.org/officeDocument/2006/relationships/image" Target="../media/image16.png"/><Relationship Id="rId3" Type="http://schemas.openxmlformats.org/officeDocument/2006/relationships/tags" Target="../tags/tag44.xml"/><Relationship Id="rId2" Type="http://schemas.openxmlformats.org/officeDocument/2006/relationships/image" Target="../media/image5.png"/><Relationship Id="rId1" Type="http://schemas.openxmlformats.org/officeDocument/2006/relationships/image" Target="../media/image3.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12.xml"/><Relationship Id="rId4" Type="http://schemas.openxmlformats.org/officeDocument/2006/relationships/image" Target="../media/image12.png"/><Relationship Id="rId3" Type="http://schemas.openxmlformats.org/officeDocument/2006/relationships/tags" Target="../tags/tag46.xml"/><Relationship Id="rId2" Type="http://schemas.openxmlformats.org/officeDocument/2006/relationships/image" Target="../media/image5.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12.xml"/><Relationship Id="rId7" Type="http://schemas.openxmlformats.org/officeDocument/2006/relationships/tags" Target="../tags/tag50.xml"/><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image" Target="../media/image18.jpeg"/><Relationship Id="rId3" Type="http://schemas.openxmlformats.org/officeDocument/2006/relationships/tags" Target="../tags/tag47.xml"/><Relationship Id="rId2" Type="http://schemas.openxmlformats.org/officeDocument/2006/relationships/image" Target="../media/image5.png"/><Relationship Id="rId1" Type="http://schemas.openxmlformats.org/officeDocument/2006/relationships/image" Target="../media/image3.png"/></Relationships>
</file>

<file path=ppt/slides/_rels/slide18.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5.xml"/><Relationship Id="rId7" Type="http://schemas.openxmlformats.org/officeDocument/2006/relationships/tags" Target="../tags/tag54.xml"/><Relationship Id="rId6" Type="http://schemas.openxmlformats.org/officeDocument/2006/relationships/tags" Target="../tags/tag53.xml"/><Relationship Id="rId5" Type="http://schemas.openxmlformats.org/officeDocument/2006/relationships/tags" Target="../tags/tag52.xml"/><Relationship Id="rId4" Type="http://schemas.openxmlformats.org/officeDocument/2006/relationships/image" Target="../media/image19.png"/><Relationship Id="rId3" Type="http://schemas.openxmlformats.org/officeDocument/2006/relationships/tags" Target="../tags/tag51.xml"/><Relationship Id="rId2" Type="http://schemas.openxmlformats.org/officeDocument/2006/relationships/image" Target="../media/image5.png"/><Relationship Id="rId10" Type="http://schemas.openxmlformats.org/officeDocument/2006/relationships/notesSlide" Target="../notesSlides/notesSlide18.xml"/><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12.xml"/><Relationship Id="rId3" Type="http://schemas.openxmlformats.org/officeDocument/2006/relationships/tags" Target="../tags/tag56.xml"/><Relationship Id="rId2" Type="http://schemas.openxmlformats.org/officeDocument/2006/relationships/image" Target="../media/image5.png"/><Relationship Id="rId1" Type="http://schemas.openxmlformats.org/officeDocument/2006/relationships/image" Target="../media/image3.png"/></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5.xml"/><Relationship Id="rId7" Type="http://schemas.openxmlformats.org/officeDocument/2006/relationships/tags" Target="../tags/tag4.xml"/><Relationship Id="rId6" Type="http://schemas.openxmlformats.org/officeDocument/2006/relationships/tags" Target="../tags/tag3.xml"/><Relationship Id="rId5" Type="http://schemas.openxmlformats.org/officeDocument/2006/relationships/tags" Target="../tags/tag2.xml"/><Relationship Id="rId4" Type="http://schemas.openxmlformats.org/officeDocument/2006/relationships/tags" Target="../tags/tag1.xml"/><Relationship Id="rId3" Type="http://schemas.openxmlformats.org/officeDocument/2006/relationships/image" Target="../media/image4.png"/><Relationship Id="rId2" Type="http://schemas.openxmlformats.org/officeDocument/2006/relationships/image" Target="../media/image5.png"/><Relationship Id="rId10" Type="http://schemas.openxmlformats.org/officeDocument/2006/relationships/notesSlide" Target="../notesSlides/notesSlide2.xml"/><Relationship Id="rId1" Type="http://schemas.openxmlformats.org/officeDocument/2006/relationships/image" Target="../media/image3.png"/></Relationships>
</file>

<file path=ppt/slides/_rels/slide20.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2.xml"/><Relationship Id="rId7" Type="http://schemas.openxmlformats.org/officeDocument/2006/relationships/tags" Target="../tags/tag61.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3" Type="http://schemas.openxmlformats.org/officeDocument/2006/relationships/tags" Target="../tags/tag57.xml"/><Relationship Id="rId2" Type="http://schemas.openxmlformats.org/officeDocument/2006/relationships/image" Target="../media/image5.png"/><Relationship Id="rId1" Type="http://schemas.openxmlformats.org/officeDocument/2006/relationships/image" Target="../media/image3.pn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21.xml"/><Relationship Id="rId4" Type="http://schemas.openxmlformats.org/officeDocument/2006/relationships/slideLayout" Target="../slideLayouts/slideLayout12.xml"/><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slides/_rels/slide3.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12.xml"/><Relationship Id="rId3" Type="http://schemas.openxmlformats.org/officeDocument/2006/relationships/tags" Target="../tags/tag6.xml"/><Relationship Id="rId2" Type="http://schemas.openxmlformats.org/officeDocument/2006/relationships/image" Target="../media/image5.png"/><Relationship Id="rId1" Type="http://schemas.openxmlformats.org/officeDocument/2006/relationships/image" Target="../media/image3.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4.xml"/><Relationship Id="rId8" Type="http://schemas.openxmlformats.org/officeDocument/2006/relationships/slideLayout" Target="../slideLayouts/slideLayout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image" Target="../media/image5.pn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image" Target="../media/image7.jpeg"/><Relationship Id="rId3" Type="http://schemas.openxmlformats.org/officeDocument/2006/relationships/image" Target="../media/image6.jpeg"/><Relationship Id="rId2" Type="http://schemas.openxmlformats.org/officeDocument/2006/relationships/image" Target="../media/image5.png"/><Relationship Id="rId14" Type="http://schemas.openxmlformats.org/officeDocument/2006/relationships/notesSlide" Target="../notesSlides/notesSlide5.xml"/><Relationship Id="rId13" Type="http://schemas.openxmlformats.org/officeDocument/2006/relationships/slideLayout" Target="../slideLayouts/slideLayout12.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9" Type="http://schemas.openxmlformats.org/officeDocument/2006/relationships/tags" Target="../tags/tag25.xml"/><Relationship Id="rId8" Type="http://schemas.openxmlformats.org/officeDocument/2006/relationships/tags" Target="../tags/tag24.xml"/><Relationship Id="rId7" Type="http://schemas.openxmlformats.org/officeDocument/2006/relationships/tags" Target="../tags/tag23.xml"/><Relationship Id="rId6" Type="http://schemas.openxmlformats.org/officeDocument/2006/relationships/tags" Target="../tags/tag22.xml"/><Relationship Id="rId5" Type="http://schemas.openxmlformats.org/officeDocument/2006/relationships/tags" Target="../tags/tag21.xml"/><Relationship Id="rId4" Type="http://schemas.openxmlformats.org/officeDocument/2006/relationships/tags" Target="../tags/tag20.xml"/><Relationship Id="rId3" Type="http://schemas.openxmlformats.org/officeDocument/2006/relationships/image" Target="../media/image8.jpeg"/><Relationship Id="rId2" Type="http://schemas.openxmlformats.org/officeDocument/2006/relationships/image" Target="../media/image5.png"/><Relationship Id="rId15" Type="http://schemas.openxmlformats.org/officeDocument/2006/relationships/notesSlide" Target="../notesSlides/notesSlide6.xml"/><Relationship Id="rId14" Type="http://schemas.openxmlformats.org/officeDocument/2006/relationships/slideLayout" Target="../slideLayouts/slideLayout12.xml"/><Relationship Id="rId13" Type="http://schemas.openxmlformats.org/officeDocument/2006/relationships/tags" Target="../tags/tag28.xml"/><Relationship Id="rId12" Type="http://schemas.openxmlformats.org/officeDocument/2006/relationships/tags" Target="../tags/tag27.xml"/><Relationship Id="rId11" Type="http://schemas.openxmlformats.org/officeDocument/2006/relationships/image" Target="../media/image7.jpeg"/><Relationship Id="rId10" Type="http://schemas.openxmlformats.org/officeDocument/2006/relationships/tags" Target="../tags/tag26.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12.xml"/><Relationship Id="rId3" Type="http://schemas.openxmlformats.org/officeDocument/2006/relationships/tags" Target="../tags/tag29.xml"/><Relationship Id="rId2" Type="http://schemas.openxmlformats.org/officeDocument/2006/relationships/image" Target="../media/image5.png"/><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9" Type="http://schemas.openxmlformats.org/officeDocument/2006/relationships/notesSlide" Target="../notesSlides/notesSlide8.xml"/><Relationship Id="rId8" Type="http://schemas.openxmlformats.org/officeDocument/2006/relationships/slideLayout" Target="../slideLayouts/slideLayout12.xml"/><Relationship Id="rId7" Type="http://schemas.openxmlformats.org/officeDocument/2006/relationships/tags" Target="../tags/tag32.xml"/><Relationship Id="rId6" Type="http://schemas.openxmlformats.org/officeDocument/2006/relationships/image" Target="../media/image10.png"/><Relationship Id="rId5" Type="http://schemas.openxmlformats.org/officeDocument/2006/relationships/tags" Target="../tags/tag31.xml"/><Relationship Id="rId4" Type="http://schemas.openxmlformats.org/officeDocument/2006/relationships/image" Target="../media/image9.png"/><Relationship Id="rId3" Type="http://schemas.openxmlformats.org/officeDocument/2006/relationships/tags" Target="../tags/tag30.xml"/><Relationship Id="rId2" Type="http://schemas.openxmlformats.org/officeDocument/2006/relationships/image" Target="../media/image5.pn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37.xml"/><Relationship Id="rId7" Type="http://schemas.openxmlformats.org/officeDocument/2006/relationships/tags" Target="../tags/tag36.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image" Target="../media/image11.png"/><Relationship Id="rId3" Type="http://schemas.openxmlformats.org/officeDocument/2006/relationships/tags" Target="../tags/tag33.xml"/><Relationship Id="rId2" Type="http://schemas.openxmlformats.org/officeDocument/2006/relationships/image" Target="../media/image5.png"/><Relationship Id="rId10" Type="http://schemas.openxmlformats.org/officeDocument/2006/relationships/notesSlide" Target="../notesSlides/notesSlide9.xml"/><Relationship Id="rId1"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 name="矩形 21"/>
          <p:cNvSpPr/>
          <p:nvPr/>
        </p:nvSpPr>
        <p:spPr>
          <a:xfrm>
            <a:off x="1254760" y="3527425"/>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3" name="图片 2" descr="矢量智能对象"/>
          <p:cNvPicPr>
            <a:picLocks noChangeAspect="1"/>
          </p:cNvPicPr>
          <p:nvPr/>
        </p:nvPicPr>
        <p:blipFill>
          <a:blip r:embed="rId2"/>
          <a:stretch>
            <a:fillRect/>
          </a:stretch>
        </p:blipFill>
        <p:spPr>
          <a:xfrm>
            <a:off x="7220585" y="3458210"/>
            <a:ext cx="3216910" cy="2940685"/>
          </a:xfrm>
          <a:prstGeom prst="rect">
            <a:avLst/>
          </a:prstGeom>
        </p:spPr>
      </p:pic>
      <p:pic>
        <p:nvPicPr>
          <p:cNvPr id="11" name="图片 10" descr="形状 3 拷贝"/>
          <p:cNvPicPr>
            <a:picLocks noChangeAspect="1"/>
          </p:cNvPicPr>
          <p:nvPr/>
        </p:nvPicPr>
        <p:blipFill>
          <a:blip r:embed="rId3"/>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3"/>
          <a:stretch>
            <a:fillRect/>
          </a:stretch>
        </p:blipFill>
        <p:spPr>
          <a:xfrm>
            <a:off x="6210935" y="217170"/>
            <a:ext cx="909320" cy="304800"/>
          </a:xfrm>
          <a:prstGeom prst="rect">
            <a:avLst/>
          </a:prstGeom>
        </p:spPr>
      </p:pic>
      <p:sp>
        <p:nvSpPr>
          <p:cNvPr id="20" name="文本框 19"/>
          <p:cNvSpPr txBox="1"/>
          <p:nvPr/>
        </p:nvSpPr>
        <p:spPr>
          <a:xfrm>
            <a:off x="1254760" y="2252345"/>
            <a:ext cx="6280785" cy="1014730"/>
          </a:xfrm>
          <a:prstGeom prst="rect">
            <a:avLst/>
          </a:prstGeom>
          <a:noFill/>
        </p:spPr>
        <p:txBody>
          <a:bodyPr wrap="square" rtlCol="0">
            <a:spAutoFit/>
          </a:bodyPr>
          <a:lstStyle/>
          <a:p>
            <a:r>
              <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作业管理系统</a:t>
            </a:r>
            <a:endParaRPr lang="zh-CN" altLang="en-US" sz="60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1" name="文本框 20"/>
          <p:cNvSpPr txBox="1"/>
          <p:nvPr/>
        </p:nvSpPr>
        <p:spPr>
          <a:xfrm>
            <a:off x="1152203" y="3602592"/>
            <a:ext cx="5154027" cy="460375"/>
          </a:xfrm>
          <a:prstGeom prst="rect">
            <a:avLst/>
          </a:prstGeom>
          <a:noFill/>
        </p:spPr>
        <p:txBody>
          <a:bodyPr wrap="square" rtlCol="0">
            <a:spAutoFit/>
          </a:bodyPr>
          <a:lstStyle/>
          <a:p>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答辩：孙倩</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         PPT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杨洁</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22" grpId="0" animBg="1"/>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5886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20" name="矩形 19"/>
          <p:cNvSpPr>
            <a:spLocks noChangeArrowheads="1"/>
          </p:cNvSpPr>
          <p:nvPr/>
        </p:nvSpPr>
        <p:spPr bwMode="auto">
          <a:xfrm>
            <a:off x="0" y="3960495"/>
            <a:ext cx="8636635" cy="553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lvl="1">
              <a:lnSpc>
                <a:spcPct val="150000"/>
              </a:lnSpc>
            </a:pPr>
            <a:r>
              <a:rPr lang="zh-CN" altLang="en-US" sz="2000" b="1" dirty="0">
                <a:solidFill>
                  <a:schemeClr val="tx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实现上传教学资料功能的</a:t>
            </a:r>
            <a:r>
              <a:rPr lang="en-US" altLang="zh-CN" sz="2000" b="1" dirty="0">
                <a:solidFill>
                  <a:schemeClr val="tx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jsp</a:t>
            </a:r>
            <a:endParaRPr lang="en-US" altLang="zh-CN" sz="2000" b="1" dirty="0">
              <a:solidFill>
                <a:schemeClr val="tx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nvGrpSpPr>
          <p:cNvPr id="145" name="组合 144"/>
          <p:cNvGrpSpPr/>
          <p:nvPr/>
        </p:nvGrpSpPr>
        <p:grpSpPr>
          <a:xfrm>
            <a:off x="8984615" y="135255"/>
            <a:ext cx="1790700" cy="306070"/>
            <a:chOff x="14149" y="213"/>
            <a:chExt cx="2820" cy="482"/>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4149" y="213"/>
              <a:ext cx="2248" cy="483"/>
            </a:xfrm>
            <a:prstGeom prst="rect">
              <a:avLst/>
            </a:prstGeom>
            <a:noFill/>
          </p:spPr>
          <p:txBody>
            <a:bodyPr wrap="none" rtlCol="0" anchor="t">
              <a:spAutoFit/>
            </a:bodyPr>
            <a:lstStyle/>
            <a:p>
              <a:pPr algn="l"/>
              <a:r>
                <a:rPr lang="zh-CN" altLang="en-US" sz="1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ea"/>
                </a:rPr>
                <a:t>请输入您的标题</a:t>
              </a:r>
              <a:endParaRPr lang="zh-CN" altLang="en-US" sz="1400" dirty="0">
                <a:latin typeface="宋体" panose="02010600030101010101" pitchFamily="2" charset="-122"/>
                <a:ea typeface="宋体" panose="02010600030101010101" pitchFamily="2" charset="-122"/>
                <a:cs typeface="思源黑体 CN Normal" panose="020B0400000000000000" charset="-122"/>
              </a:endParaRPr>
            </a:p>
          </p:txBody>
        </p:sp>
      </p:grpSp>
      <p:pic>
        <p:nvPicPr>
          <p:cNvPr id="13" name="图片 12"/>
          <p:cNvPicPr>
            <a:picLocks noChangeAspect="1"/>
          </p:cNvPicPr>
          <p:nvPr>
            <p:custDataLst>
              <p:tags r:id="rId3"/>
            </p:custDataLst>
          </p:nvPr>
        </p:nvPicPr>
        <p:blipFill>
          <a:blip r:embed="rId4"/>
          <a:stretch>
            <a:fillRect/>
          </a:stretch>
        </p:blipFill>
        <p:spPr>
          <a:xfrm>
            <a:off x="0" y="0"/>
            <a:ext cx="4023360" cy="2171700"/>
          </a:xfrm>
          <a:prstGeom prst="rect">
            <a:avLst/>
          </a:prstGeom>
        </p:spPr>
      </p:pic>
      <p:pic>
        <p:nvPicPr>
          <p:cNvPr id="26" name="图片 25"/>
          <p:cNvPicPr>
            <a:picLocks noChangeAspect="1"/>
          </p:cNvPicPr>
          <p:nvPr>
            <p:custDataLst>
              <p:tags r:id="rId5"/>
            </p:custDataLst>
          </p:nvPr>
        </p:nvPicPr>
        <p:blipFill>
          <a:blip r:embed="rId6"/>
          <a:stretch>
            <a:fillRect/>
          </a:stretch>
        </p:blipFill>
        <p:spPr>
          <a:xfrm>
            <a:off x="3384550" y="2473960"/>
            <a:ext cx="7472045" cy="3991610"/>
          </a:xfrm>
          <a:prstGeom prst="rect">
            <a:avLst/>
          </a:prstGeom>
        </p:spPr>
      </p:pic>
      <p:sp>
        <p:nvSpPr>
          <p:cNvPr id="27" name="文本框 26"/>
          <p:cNvSpPr txBox="1"/>
          <p:nvPr/>
        </p:nvSpPr>
        <p:spPr>
          <a:xfrm>
            <a:off x="4752340" y="760095"/>
            <a:ext cx="3860165" cy="651510"/>
          </a:xfrm>
          <a:prstGeom prst="rect">
            <a:avLst/>
          </a:prstGeom>
          <a:noFill/>
        </p:spPr>
        <p:txBody>
          <a:bodyPr wrap="square" rtlCol="0">
            <a:noAutofit/>
          </a:bodyPr>
          <a:p>
            <a:r>
              <a:rPr lang="zh-CN" altLang="en-US" sz="2000" b="1" dirty="0">
                <a:latin typeface="宋体" panose="02010600030101010101" pitchFamily="2" charset="-122"/>
                <a:ea typeface="宋体" panose="02010600030101010101" pitchFamily="2" charset="-122"/>
                <a:cs typeface="思源黑体 CN Normal" panose="020B0400000000000000" charset="-122"/>
              </a:rPr>
              <a:t>学生下载相关教学资料的用例图</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2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3" name="PA_椭圆 75"/>
          <p:cNvSpPr/>
          <p:nvPr>
            <p:custDataLst>
              <p:tags r:id="rId3"/>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03</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6" name="TextBox 1"/>
          <p:cNvSpPr txBox="1"/>
          <p:nvPr/>
        </p:nvSpPr>
        <p:spPr>
          <a:xfrm>
            <a:off x="4896485" y="2658745"/>
            <a:ext cx="3230880" cy="706755"/>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开发过程</a:t>
            </a:r>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回顾</a:t>
            </a:r>
            <a:endPar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3"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cxnSp>
        <p:nvCxnSpPr>
          <p:cNvPr id="118" name="直接连接符 117"/>
          <p:cNvCxnSpPr/>
          <p:nvPr/>
        </p:nvCxnSpPr>
        <p:spPr>
          <a:xfrm>
            <a:off x="76200" y="3018790"/>
            <a:ext cx="1065784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p:nvPr/>
        </p:nvCxnSpPr>
        <p:spPr>
          <a:xfrm flipV="1">
            <a:off x="1954530" y="1771015"/>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p:nvPr/>
        </p:nvCxnSpPr>
        <p:spPr>
          <a:xfrm flipV="1">
            <a:off x="6678930" y="1771015"/>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p:nvPr/>
        </p:nvCxnSpPr>
        <p:spPr>
          <a:xfrm>
            <a:off x="4156710" y="3018790"/>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p:nvPr/>
        </p:nvCxnSpPr>
        <p:spPr>
          <a:xfrm>
            <a:off x="9059545" y="3018790"/>
            <a:ext cx="0" cy="1157605"/>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23" name="矩形 122"/>
          <p:cNvSpPr/>
          <p:nvPr/>
        </p:nvSpPr>
        <p:spPr>
          <a:xfrm>
            <a:off x="1480820"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9</a:t>
            </a:r>
            <a:r>
              <a:rPr lang="zh-CN" altLang="en-US" sz="1050" dirty="0">
                <a:latin typeface="宋体" panose="02010600030101010101" pitchFamily="2" charset="-122"/>
                <a:ea typeface="宋体" panose="02010600030101010101" pitchFamily="2" charset="-122"/>
                <a:cs typeface="思源黑体 CN Normal" panose="020B0400000000000000" charset="-122"/>
              </a:rPr>
              <a:t>月</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4" name="矩形 123"/>
          <p:cNvSpPr/>
          <p:nvPr/>
        </p:nvSpPr>
        <p:spPr>
          <a:xfrm>
            <a:off x="3683000"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10</a:t>
            </a:r>
            <a:r>
              <a:rPr lang="zh-CN" altLang="en-US" sz="1050" dirty="0">
                <a:latin typeface="宋体" panose="02010600030101010101" pitchFamily="2" charset="-122"/>
                <a:ea typeface="宋体" panose="02010600030101010101" pitchFamily="2" charset="-122"/>
                <a:cs typeface="思源黑体 CN Normal" panose="020B0400000000000000" charset="-122"/>
              </a:rPr>
              <a:t>月</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5" name="矩形 124"/>
          <p:cNvSpPr/>
          <p:nvPr/>
        </p:nvSpPr>
        <p:spPr>
          <a:xfrm>
            <a:off x="6200775"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11</a:t>
            </a:r>
            <a:r>
              <a:rPr lang="zh-CN" altLang="en-US" sz="1050" dirty="0">
                <a:latin typeface="宋体" panose="02010600030101010101" pitchFamily="2" charset="-122"/>
                <a:ea typeface="宋体" panose="02010600030101010101" pitchFamily="2" charset="-122"/>
                <a:cs typeface="思源黑体 CN Normal" panose="020B0400000000000000" charset="-122"/>
              </a:rPr>
              <a:t>月</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sp>
        <p:nvSpPr>
          <p:cNvPr id="126" name="矩形 125"/>
          <p:cNvSpPr/>
          <p:nvPr/>
        </p:nvSpPr>
        <p:spPr>
          <a:xfrm>
            <a:off x="8594725" y="2928620"/>
            <a:ext cx="948055" cy="238125"/>
          </a:xfrm>
          <a:prstGeom prst="rect">
            <a:avLst/>
          </a:prstGeom>
          <a:solidFill>
            <a:schemeClr val="tx2">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r>
              <a:rPr lang="en-US" altLang="zh-CN" sz="1050" dirty="0">
                <a:latin typeface="宋体" panose="02010600030101010101" pitchFamily="2" charset="-122"/>
                <a:ea typeface="宋体" panose="02010600030101010101" pitchFamily="2" charset="-122"/>
                <a:cs typeface="思源黑体 CN Normal" panose="020B0400000000000000" charset="-122"/>
              </a:rPr>
              <a:t>12</a:t>
            </a:r>
            <a:r>
              <a:rPr lang="zh-CN" altLang="en-US" sz="1050" dirty="0">
                <a:latin typeface="宋体" panose="02010600030101010101" pitchFamily="2" charset="-122"/>
                <a:ea typeface="宋体" panose="02010600030101010101" pitchFamily="2" charset="-122"/>
                <a:cs typeface="思源黑体 CN Normal" panose="020B0400000000000000" charset="-122"/>
              </a:rPr>
              <a:t>月</a:t>
            </a:r>
            <a:endParaRPr lang="zh-CN" altLang="en-US" sz="1050" dirty="0">
              <a:latin typeface="宋体" panose="02010600030101010101" pitchFamily="2" charset="-122"/>
              <a:ea typeface="宋体" panose="02010600030101010101" pitchFamily="2" charset="-122"/>
              <a:cs typeface="思源黑体 CN Normal" panose="020B0400000000000000" charset="-122"/>
            </a:endParaRPr>
          </a:p>
        </p:txBody>
      </p:sp>
      <p:grpSp>
        <p:nvGrpSpPr>
          <p:cNvPr id="129" name="组合 128"/>
          <p:cNvGrpSpPr/>
          <p:nvPr/>
        </p:nvGrpSpPr>
        <p:grpSpPr>
          <a:xfrm>
            <a:off x="789305" y="699135"/>
            <a:ext cx="2331720" cy="889000"/>
            <a:chOff x="1906" y="6234"/>
            <a:chExt cx="3672" cy="1400"/>
          </a:xfrm>
        </p:grpSpPr>
        <p:sp>
          <p:nvSpPr>
            <p:cNvPr id="130" name="文本框 129"/>
            <p:cNvSpPr txBox="1"/>
            <p:nvPr/>
          </p:nvSpPr>
          <p:spPr>
            <a:xfrm>
              <a:off x="1906" y="6234"/>
              <a:ext cx="3672" cy="580"/>
            </a:xfrm>
            <a:prstGeom prst="rect">
              <a:avLst/>
            </a:prstGeom>
            <a:noFill/>
          </p:spPr>
          <p:txBody>
            <a:bodyPr wrap="square" rtlCol="0">
              <a:spAutoFit/>
            </a:bodyPr>
            <a:lstStyle/>
            <a:p>
              <a:pPr algn="ctr"/>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项目调研</a:t>
              </a:r>
              <a:endPar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31" name="文本框 130"/>
            <p:cNvSpPr txBox="1"/>
            <p:nvPr/>
          </p:nvSpPr>
          <p:spPr>
            <a:xfrm>
              <a:off x="2024" y="6909"/>
              <a:ext cx="3436" cy="725"/>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通过项目调研，</a:t>
              </a:r>
              <a:endPar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选择合适的</a:t>
              </a: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项目</a:t>
              </a:r>
              <a:endPar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grpSp>
        <p:nvGrpSpPr>
          <p:cNvPr id="132" name="组合 131"/>
          <p:cNvGrpSpPr/>
          <p:nvPr/>
        </p:nvGrpSpPr>
        <p:grpSpPr>
          <a:xfrm>
            <a:off x="2705100" y="4481830"/>
            <a:ext cx="2807970" cy="1061720"/>
            <a:chOff x="1441" y="6253"/>
            <a:chExt cx="4422" cy="1672"/>
          </a:xfrm>
        </p:grpSpPr>
        <p:sp>
          <p:nvSpPr>
            <p:cNvPr id="133" name="文本框 132"/>
            <p:cNvSpPr txBox="1"/>
            <p:nvPr/>
          </p:nvSpPr>
          <p:spPr>
            <a:xfrm>
              <a:off x="1441" y="6253"/>
              <a:ext cx="4422" cy="889"/>
            </a:xfrm>
            <a:prstGeom prst="rect">
              <a:avLst/>
            </a:prstGeom>
            <a:noFill/>
          </p:spPr>
          <p:txBody>
            <a:bodyPr wrap="square" rtlCol="0">
              <a:noAutofit/>
            </a:bodyPr>
            <a:lstStyle/>
            <a:p>
              <a:pPr algn="ctr"/>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系统招标文件和需求</a:t>
              </a:r>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建模</a:t>
              </a:r>
              <a:endPar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34" name="文本框 133"/>
            <p:cNvSpPr txBox="1"/>
            <p:nvPr/>
          </p:nvSpPr>
          <p:spPr>
            <a:xfrm>
              <a:off x="2024" y="6909"/>
              <a:ext cx="3436" cy="1016"/>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根据所选项目，写出项目的立项依据并用面向对象方法进行需求建模</a:t>
              </a:r>
              <a:endPar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grpSp>
        <p:nvGrpSpPr>
          <p:cNvPr id="135" name="组合 134"/>
          <p:cNvGrpSpPr/>
          <p:nvPr/>
        </p:nvGrpSpPr>
        <p:grpSpPr>
          <a:xfrm>
            <a:off x="5513070" y="699135"/>
            <a:ext cx="2331720" cy="1323340"/>
            <a:chOff x="1906" y="6234"/>
            <a:chExt cx="3672" cy="2084"/>
          </a:xfrm>
        </p:grpSpPr>
        <p:sp>
          <p:nvSpPr>
            <p:cNvPr id="136" name="文本框 135"/>
            <p:cNvSpPr txBox="1"/>
            <p:nvPr/>
          </p:nvSpPr>
          <p:spPr>
            <a:xfrm>
              <a:off x="1906" y="6234"/>
              <a:ext cx="3672" cy="580"/>
            </a:xfrm>
            <a:prstGeom prst="rect">
              <a:avLst/>
            </a:prstGeom>
            <a:noFill/>
          </p:spPr>
          <p:txBody>
            <a:bodyPr wrap="square" rtlCol="0">
              <a:spAutoFit/>
            </a:bodyPr>
            <a:lstStyle/>
            <a:p>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任务分解和成本</a:t>
              </a:r>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计划</a:t>
              </a:r>
              <a:endPar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37" name="文本框 136"/>
            <p:cNvSpPr txBox="1"/>
            <p:nvPr/>
          </p:nvSpPr>
          <p:spPr>
            <a:xfrm>
              <a:off x="2069" y="6720"/>
              <a:ext cx="3436" cy="1598"/>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对所做项目进行任务分解，并以图表形式或清单形式对WBS进行描述</a:t>
              </a: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并通过对WBS分解结果的分析，得到项目的工作量估算值</a:t>
              </a:r>
              <a:endPar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grpSp>
        <p:nvGrpSpPr>
          <p:cNvPr id="138" name="组合 137"/>
          <p:cNvGrpSpPr/>
          <p:nvPr/>
        </p:nvGrpSpPr>
        <p:grpSpPr>
          <a:xfrm>
            <a:off x="7560945" y="4377690"/>
            <a:ext cx="2941320" cy="1348573"/>
            <a:chOff x="946" y="6174"/>
            <a:chExt cx="4632" cy="1904"/>
          </a:xfrm>
        </p:grpSpPr>
        <p:sp>
          <p:nvSpPr>
            <p:cNvPr id="139" name="文本框 138"/>
            <p:cNvSpPr txBox="1"/>
            <p:nvPr/>
          </p:nvSpPr>
          <p:spPr>
            <a:xfrm>
              <a:off x="946" y="6174"/>
              <a:ext cx="4632" cy="1076"/>
            </a:xfrm>
            <a:prstGeom prst="rect">
              <a:avLst/>
            </a:prstGeom>
            <a:noFill/>
          </p:spPr>
          <p:txBody>
            <a:bodyPr wrap="square" rtlCol="0">
              <a:noAutofit/>
            </a:bodyPr>
            <a:lstStyle/>
            <a:p>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项目进度计划和项目</a:t>
              </a:r>
              <a:r>
                <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验收</a:t>
              </a:r>
              <a:endParaRPr lang="zh-CN" altLang="en-US"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40" name="文本框 139"/>
            <p:cNvSpPr txBox="1"/>
            <p:nvPr/>
          </p:nvSpPr>
          <p:spPr>
            <a:xfrm>
              <a:off x="1626" y="6906"/>
              <a:ext cx="3436" cy="1172"/>
            </a:xfrm>
            <a:prstGeom prst="rect">
              <a:avLst/>
            </a:prstGeom>
            <a:noFill/>
          </p:spPr>
          <p:txBody>
            <a:bodyPr wrap="square" rtlCol="0">
              <a:spAutoFit/>
              <a:scene3d>
                <a:camera prst="orthographicFront"/>
                <a:lightRig rig="threePt" dir="t"/>
              </a:scene3d>
              <a:sp3d contourW="12700"/>
            </a:bodyPr>
            <a:lstStyle/>
            <a:p>
              <a:pPr marL="0" lvl="1" indent="0" algn="ctr">
                <a:buFont typeface="Arial" panose="020B0604020202020204" pitchFamily="34" charset="0"/>
                <a:buNone/>
              </a:pP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根据项目的工作量估算情况，制定项目的进度计划，画出项目进度的甘特图和燃尽图最后进行项目总结和</a:t>
              </a:r>
              <a:r>
                <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验收</a:t>
              </a:r>
              <a:endParaRPr lang="zh-CN" altLang="en-US" sz="1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grpSp>
        <p:nvGrpSpPr>
          <p:cNvPr id="145" name="组合 144"/>
          <p:cNvGrpSpPr/>
          <p:nvPr/>
        </p:nvGrpSpPr>
        <p:grpSpPr>
          <a:xfrm>
            <a:off x="7992745" y="144145"/>
            <a:ext cx="2632710" cy="583565"/>
            <a:chOff x="13834" y="113"/>
            <a:chExt cx="4146" cy="919"/>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3834" y="113"/>
              <a:ext cx="4146" cy="919"/>
            </a:xfrm>
            <a:prstGeom prst="rect">
              <a:avLst/>
            </a:prstGeom>
            <a:noFill/>
          </p:spPr>
          <p:txBody>
            <a:bodyPr wrap="none" rtlCol="0" anchor="t">
              <a:sp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开发过程</a:t>
              </a:r>
              <a:r>
                <a:rPr lang="zh-CN" altLang="en-US" sz="3200" b="1" dirty="0">
                  <a:latin typeface="宋体" panose="02010600030101010101" pitchFamily="2" charset="-122"/>
                  <a:ea typeface="宋体" panose="02010600030101010101" pitchFamily="2" charset="-122"/>
                  <a:cs typeface="思源黑体 CN Normal" panose="020B0400000000000000" charset="-122"/>
                </a:rPr>
                <a:t>回顾</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3" name="PA_椭圆 75"/>
          <p:cNvSpPr/>
          <p:nvPr>
            <p:custDataLst>
              <p:tags r:id="rId3"/>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04</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6" name="TextBox 1"/>
          <p:cNvSpPr txBox="1"/>
          <p:nvPr/>
        </p:nvSpPr>
        <p:spPr>
          <a:xfrm>
            <a:off x="4536440" y="2592070"/>
            <a:ext cx="5770880" cy="706755"/>
          </a:xfrm>
          <a:prstGeom prst="rect">
            <a:avLst/>
          </a:prstGeom>
          <a:noFill/>
        </p:spPr>
        <p:txBody>
          <a:bodyPr wrap="none" rtlCol="0">
            <a:spAutoFit/>
          </a:bodyPr>
          <a:lstStyle/>
          <a:p>
            <a:pPr algn="l"/>
            <a:r>
              <a:rPr lang="zh-CN" altLang="en-US" sz="4000" dirty="0">
                <a:latin typeface="宋体" panose="02010600030101010101" pitchFamily="2" charset="-122"/>
                <a:ea typeface="宋体" panose="02010600030101010101" pitchFamily="2" charset="-122"/>
                <a:cs typeface="思源黑体 CN Normal" panose="020B0400000000000000" charset="-122"/>
                <a:sym typeface="+mn-ea"/>
              </a:rPr>
              <a:t>和需求规格说明的匹配度</a:t>
            </a:r>
            <a:endPar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3" grpId="0" bldLvl="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思源黑体 CN Normal" panose="020B0400000000000000" charset="-122"/>
              </a:rPr>
              <a:t>                 </a:t>
            </a:r>
            <a:r>
              <a:rPr lang="zh-CN" altLang="en-US" dirty="0">
                <a:latin typeface="宋体" panose="02010600030101010101" pitchFamily="2" charset="-122"/>
                <a:ea typeface="宋体" panose="02010600030101010101" pitchFamily="2" charset="-122"/>
                <a:cs typeface="思源黑体 CN Normal" panose="020B0400000000000000" charset="-122"/>
              </a:rPr>
              <a:t>基础需求</a:t>
            </a:r>
            <a:r>
              <a:rPr lang="zh-CN" altLang="en-US" dirty="0">
                <a:latin typeface="宋体" panose="02010600030101010101" pitchFamily="2" charset="-122"/>
                <a:ea typeface="宋体" panose="02010600030101010101" pitchFamily="2" charset="-122"/>
                <a:cs typeface="思源黑体 CN Normal" panose="020B0400000000000000" charset="-122"/>
              </a:rPr>
              <a:t>已完成</a:t>
            </a: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2"/>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131" name="文本框 130"/>
          <p:cNvSpPr txBox="1"/>
          <p:nvPr/>
        </p:nvSpPr>
        <p:spPr>
          <a:xfrm>
            <a:off x="673100" y="3161030"/>
            <a:ext cx="3427095"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sp>
        <p:nvSpPr>
          <p:cNvPr id="9" name="文本框 8"/>
          <p:cNvSpPr txBox="1"/>
          <p:nvPr/>
        </p:nvSpPr>
        <p:spPr>
          <a:xfrm>
            <a:off x="673100" y="3723640"/>
            <a:ext cx="350520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nvGrpSpPr>
          <p:cNvPr id="145" name="组合 144"/>
          <p:cNvGrpSpPr/>
          <p:nvPr/>
        </p:nvGrpSpPr>
        <p:grpSpPr>
          <a:xfrm>
            <a:off x="5832475" y="215900"/>
            <a:ext cx="2655570" cy="528955"/>
            <a:chOff x="12788" y="320"/>
            <a:chExt cx="4182" cy="833"/>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和需求规格说明的匹配度</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pic>
        <p:nvPicPr>
          <p:cNvPr id="6" name="图片 5"/>
          <p:cNvPicPr>
            <a:picLocks noChangeAspect="1"/>
          </p:cNvPicPr>
          <p:nvPr>
            <p:custDataLst>
              <p:tags r:id="rId3"/>
            </p:custDataLst>
          </p:nvPr>
        </p:nvPicPr>
        <p:blipFill>
          <a:blip r:embed="rId4"/>
          <a:stretch>
            <a:fillRect/>
          </a:stretch>
        </p:blipFill>
        <p:spPr>
          <a:xfrm>
            <a:off x="287655" y="791845"/>
            <a:ext cx="6543040" cy="2997200"/>
          </a:xfrm>
          <a:prstGeom prst="rect">
            <a:avLst/>
          </a:prstGeom>
        </p:spPr>
      </p:pic>
      <p:pic>
        <p:nvPicPr>
          <p:cNvPr id="12" name="图片 11"/>
          <p:cNvPicPr>
            <a:picLocks noChangeAspect="1"/>
          </p:cNvPicPr>
          <p:nvPr>
            <p:custDataLst>
              <p:tags r:id="rId5"/>
            </p:custDataLst>
          </p:nvPr>
        </p:nvPicPr>
        <p:blipFill>
          <a:blip r:embed="rId6"/>
          <a:stretch>
            <a:fillRect/>
          </a:stretch>
        </p:blipFill>
        <p:spPr>
          <a:xfrm>
            <a:off x="287655" y="3498850"/>
            <a:ext cx="6543040" cy="298132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131"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a:latin typeface="宋体" panose="02010600030101010101" pitchFamily="2" charset="-122"/>
                <a:ea typeface="宋体" panose="02010600030101010101" pitchFamily="2" charset="-122"/>
                <a:cs typeface="思源黑体 CN Normal" panose="020B0400000000000000" charset="-122"/>
              </a:rPr>
              <a:t>                 </a:t>
            </a:r>
            <a:r>
              <a:rPr lang="zh-CN" altLang="en-US" dirty="0">
                <a:latin typeface="宋体" panose="02010600030101010101" pitchFamily="2" charset="-122"/>
                <a:ea typeface="宋体" panose="02010600030101010101" pitchFamily="2" charset="-122"/>
                <a:cs typeface="思源黑体 CN Normal" panose="020B0400000000000000" charset="-122"/>
              </a:rPr>
              <a:t>打分和发布作业</a:t>
            </a:r>
            <a:r>
              <a:rPr lang="zh-CN" altLang="en-US" dirty="0">
                <a:latin typeface="宋体" panose="02010600030101010101" pitchFamily="2" charset="-122"/>
                <a:ea typeface="宋体" panose="02010600030101010101" pitchFamily="2" charset="-122"/>
                <a:cs typeface="思源黑体 CN Normal" panose="020B0400000000000000" charset="-122"/>
              </a:rPr>
              <a:t>公告</a:t>
            </a:r>
            <a:endParaRPr lang="zh-CN" altLang="en-US" dirty="0">
              <a:latin typeface="宋体" panose="02010600030101010101" pitchFamily="2" charset="-122"/>
              <a:ea typeface="宋体" panose="02010600030101010101" pitchFamily="2" charset="-122"/>
              <a:cs typeface="思源黑体 CN Normal" panose="020B0400000000000000" charset="-122"/>
            </a:endParaRPr>
          </a:p>
          <a:p>
            <a:pPr algn="ctr"/>
            <a:r>
              <a:rPr lang="zh-CN" altLang="en-US" dirty="0">
                <a:latin typeface="宋体" panose="02010600030101010101" pitchFamily="2" charset="-122"/>
                <a:ea typeface="宋体" panose="02010600030101010101" pitchFamily="2" charset="-122"/>
                <a:cs typeface="思源黑体 CN Normal" panose="020B0400000000000000" charset="-122"/>
              </a:rPr>
              <a:t> </a:t>
            </a:r>
            <a:r>
              <a:rPr lang="en-US" altLang="zh-CN" dirty="0">
                <a:latin typeface="宋体" panose="02010600030101010101" pitchFamily="2" charset="-122"/>
                <a:ea typeface="宋体" panose="02010600030101010101" pitchFamily="2" charset="-122"/>
                <a:cs typeface="思源黑体 CN Normal" panose="020B0400000000000000" charset="-122"/>
              </a:rPr>
              <a:t>                 </a:t>
            </a:r>
            <a:r>
              <a:rPr lang="zh-CN" altLang="en-US" dirty="0">
                <a:latin typeface="宋体" panose="02010600030101010101" pitchFamily="2" charset="-122"/>
                <a:ea typeface="宋体" panose="02010600030101010101" pitchFamily="2" charset="-122"/>
                <a:cs typeface="思源黑体 CN Normal" panose="020B0400000000000000" charset="-122"/>
              </a:rPr>
              <a:t>需求</a:t>
            </a:r>
            <a:r>
              <a:rPr lang="zh-CN" altLang="en-US" dirty="0">
                <a:latin typeface="宋体" panose="02010600030101010101" pitchFamily="2" charset="-122"/>
                <a:ea typeface="宋体" panose="02010600030101010101" pitchFamily="2" charset="-122"/>
                <a:cs typeface="思源黑体 CN Normal" panose="020B0400000000000000" charset="-122"/>
              </a:rPr>
              <a:t>已完成</a:t>
            </a: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2"/>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131" name="文本框 130"/>
          <p:cNvSpPr txBox="1"/>
          <p:nvPr/>
        </p:nvSpPr>
        <p:spPr>
          <a:xfrm>
            <a:off x="673100" y="3161030"/>
            <a:ext cx="3427095"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sp>
        <p:nvSpPr>
          <p:cNvPr id="9" name="文本框 8"/>
          <p:cNvSpPr txBox="1"/>
          <p:nvPr/>
        </p:nvSpPr>
        <p:spPr>
          <a:xfrm>
            <a:off x="673100" y="3723640"/>
            <a:ext cx="350520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添加相关标题文字添加相关标题文字添加相关标题文字添加相关标题文字</a:t>
            </a:r>
            <a:endPar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pic>
        <p:nvPicPr>
          <p:cNvPr id="3" name="图片 2"/>
          <p:cNvPicPr>
            <a:picLocks noChangeAspect="1"/>
          </p:cNvPicPr>
          <p:nvPr>
            <p:custDataLst>
              <p:tags r:id="rId3"/>
            </p:custDataLst>
          </p:nvPr>
        </p:nvPicPr>
        <p:blipFill>
          <a:blip r:embed="rId4"/>
          <a:stretch>
            <a:fillRect/>
          </a:stretch>
        </p:blipFill>
        <p:spPr>
          <a:xfrm>
            <a:off x="360045" y="2843530"/>
            <a:ext cx="6527800" cy="3657600"/>
          </a:xfrm>
          <a:prstGeom prst="rect">
            <a:avLst/>
          </a:prstGeom>
        </p:spPr>
      </p:pic>
      <p:pic>
        <p:nvPicPr>
          <p:cNvPr id="2" name="图片 1"/>
          <p:cNvPicPr>
            <a:picLocks noChangeAspect="1"/>
          </p:cNvPicPr>
          <p:nvPr>
            <p:custDataLst>
              <p:tags r:id="rId5"/>
            </p:custDataLst>
          </p:nvPr>
        </p:nvPicPr>
        <p:blipFill>
          <a:blip r:embed="rId6"/>
          <a:stretch>
            <a:fillRect/>
          </a:stretch>
        </p:blipFill>
        <p:spPr>
          <a:xfrm>
            <a:off x="287655" y="207645"/>
            <a:ext cx="6600825" cy="2933065"/>
          </a:xfrm>
          <a:prstGeom prst="rect">
            <a:avLst/>
          </a:prstGeom>
        </p:spPr>
      </p:pic>
      <p:grpSp>
        <p:nvGrpSpPr>
          <p:cNvPr id="145" name="组合 144"/>
          <p:cNvGrpSpPr/>
          <p:nvPr/>
        </p:nvGrpSpPr>
        <p:grpSpPr>
          <a:xfrm>
            <a:off x="5976620" y="71755"/>
            <a:ext cx="2655570" cy="528955"/>
            <a:chOff x="12788" y="320"/>
            <a:chExt cx="4182" cy="833"/>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和需求规格说明的匹配度</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13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latin typeface="宋体" panose="02010600030101010101" pitchFamily="2" charset="-122"/>
                <a:ea typeface="宋体" panose="02010600030101010101" pitchFamily="2" charset="-122"/>
                <a:cs typeface="思源黑体 CN Normal" panose="020B0400000000000000" charset="-122"/>
              </a:rPr>
              <a:t>未完成：</a:t>
            </a:r>
            <a:endParaRPr lang="zh-CN" altLang="en-US" sz="2400" b="1" dirty="0">
              <a:latin typeface="宋体" panose="02010600030101010101" pitchFamily="2" charset="-122"/>
              <a:ea typeface="宋体" panose="02010600030101010101" pitchFamily="2" charset="-122"/>
              <a:cs typeface="思源黑体 CN Normal" panose="020B0400000000000000" charset="-122"/>
            </a:endParaRPr>
          </a:p>
          <a:p>
            <a:pPr algn="ctr"/>
            <a:r>
              <a:rPr lang="en-US" altLang="zh-CN" sz="2400" dirty="0">
                <a:latin typeface="宋体" panose="02010600030101010101" pitchFamily="2" charset="-122"/>
                <a:ea typeface="宋体" panose="02010600030101010101" pitchFamily="2" charset="-122"/>
                <a:cs typeface="思源黑体 CN Normal" panose="020B0400000000000000" charset="-122"/>
              </a:rPr>
              <a:t>  </a:t>
            </a:r>
            <a:r>
              <a:rPr lang="zh-CN" altLang="en-US" sz="2400" dirty="0">
                <a:latin typeface="宋体" panose="02010600030101010101" pitchFamily="2" charset="-122"/>
                <a:ea typeface="宋体" panose="02010600030101010101" pitchFamily="2" charset="-122"/>
                <a:cs typeface="思源黑体 CN Normal" panose="020B0400000000000000" charset="-122"/>
              </a:rPr>
              <a:t>资料下载部分只能查看不能下载</a:t>
            </a:r>
            <a:endParaRPr lang="zh-CN" altLang="en-US" sz="2400"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2"/>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8" name="任意多边形: 形状 7"/>
          <p:cNvSpPr/>
          <p:nvPr/>
        </p:nvSpPr>
        <p:spPr>
          <a:xfrm rot="16200000">
            <a:off x="1445895" y="985520"/>
            <a:ext cx="2762250" cy="5264785"/>
          </a:xfrm>
          <a:custGeom>
            <a:avLst/>
            <a:gdLst>
              <a:gd name="connsiteX0" fmla="*/ 3119121 w 3119121"/>
              <a:gd name="connsiteY0" fmla="*/ 0 h 8890001"/>
              <a:gd name="connsiteX1" fmla="*/ 3119120 w 3119121"/>
              <a:gd name="connsiteY1" fmla="*/ 8890001 h 8890001"/>
              <a:gd name="connsiteX2" fmla="*/ 2605512 w 3119121"/>
              <a:gd name="connsiteY2" fmla="*/ 8890001 h 8890001"/>
              <a:gd name="connsiteX3" fmla="*/ 2445757 w 3119121"/>
              <a:gd name="connsiteY3" fmla="*/ 8614558 h 8890001"/>
              <a:gd name="connsiteX4" fmla="*/ 2286000 w 3119121"/>
              <a:gd name="connsiteY4" fmla="*/ 8890001 h 8890001"/>
              <a:gd name="connsiteX5" fmla="*/ 0 w 3119121"/>
              <a:gd name="connsiteY5" fmla="*/ 8890000 h 8890001"/>
              <a:gd name="connsiteX6" fmla="*/ 1 w 3119121"/>
              <a:gd name="connsiteY6" fmla="*/ 0 h 8890001"/>
              <a:gd name="connsiteX7" fmla="*/ 3119121 w 3119121"/>
              <a:gd name="connsiteY7" fmla="*/ 0 h 88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121" h="8890001">
                <a:moveTo>
                  <a:pt x="3119121" y="0"/>
                </a:moveTo>
                <a:lnTo>
                  <a:pt x="3119120" y="8890001"/>
                </a:lnTo>
                <a:lnTo>
                  <a:pt x="2605512" y="8890001"/>
                </a:lnTo>
                <a:lnTo>
                  <a:pt x="2445757" y="8614558"/>
                </a:lnTo>
                <a:lnTo>
                  <a:pt x="2286000" y="8890001"/>
                </a:lnTo>
                <a:lnTo>
                  <a:pt x="0" y="8890000"/>
                </a:lnTo>
                <a:lnTo>
                  <a:pt x="1" y="0"/>
                </a:lnTo>
                <a:lnTo>
                  <a:pt x="3119121" y="0"/>
                </a:lnTo>
                <a:close/>
              </a:path>
            </a:pathLst>
          </a:custGeom>
          <a:solidFill>
            <a:schemeClr val="bg1">
              <a:lumMod val="7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sp>
        <p:nvSpPr>
          <p:cNvPr id="9" name="文本框 8"/>
          <p:cNvSpPr txBox="1"/>
          <p:nvPr/>
        </p:nvSpPr>
        <p:spPr>
          <a:xfrm>
            <a:off x="673100" y="3723640"/>
            <a:ext cx="3505200" cy="275590"/>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资料下载相关部分未</a:t>
            </a:r>
            <a:r>
              <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完成</a:t>
            </a:r>
            <a:endParaRPr lang="zh-CN" altLang="en-US" sz="1200" dirty="0">
              <a:solidFill>
                <a:schemeClr val="bg1"/>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grpSp>
        <p:nvGrpSpPr>
          <p:cNvPr id="145" name="组合 144"/>
          <p:cNvGrpSpPr/>
          <p:nvPr/>
        </p:nvGrpSpPr>
        <p:grpSpPr>
          <a:xfrm>
            <a:off x="5832475" y="215900"/>
            <a:ext cx="2655570" cy="528955"/>
            <a:chOff x="12788" y="320"/>
            <a:chExt cx="4182" cy="833"/>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和需求规格说明的匹配度</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pic>
        <p:nvPicPr>
          <p:cNvPr id="13" name="图片 12"/>
          <p:cNvPicPr>
            <a:picLocks noChangeAspect="1"/>
          </p:cNvPicPr>
          <p:nvPr>
            <p:custDataLst>
              <p:tags r:id="rId3"/>
            </p:custDataLst>
          </p:nvPr>
        </p:nvPicPr>
        <p:blipFill>
          <a:blip r:embed="rId4"/>
          <a:stretch>
            <a:fillRect/>
          </a:stretch>
        </p:blipFill>
        <p:spPr>
          <a:xfrm>
            <a:off x="431800" y="2592070"/>
            <a:ext cx="4023360" cy="21717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bldLvl="0" animBg="1"/>
      <p:bldP spid="8" grpId="0" bldLvl="0" animBg="1"/>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79" name="矩形 78"/>
          <p:cNvSpPr/>
          <p:nvPr/>
        </p:nvSpPr>
        <p:spPr>
          <a:xfrm>
            <a:off x="5699760" y="4853940"/>
            <a:ext cx="623570" cy="275590"/>
          </a:xfrm>
          <a:prstGeom prst="rect">
            <a:avLst/>
          </a:prstGeom>
        </p:spPr>
        <p:txBody>
          <a:bodyPr wrap="square">
            <a:spAutoFit/>
          </a:bodyPr>
          <a:lstStyle/>
          <a:p>
            <a:pPr eaLnBrk="0" hangingPunct="0">
              <a:defRPr/>
            </a:pPr>
            <a:r>
              <a:rPr lang="en-US" altLang="zh-CN" sz="1200" dirty="0">
                <a:solidFill>
                  <a:schemeClr val="bg1">
                    <a:lumMod val="95000"/>
                  </a:schemeClr>
                </a:solidFill>
                <a:latin typeface="宋体" panose="02010600030101010101" pitchFamily="2" charset="-122"/>
                <a:ea typeface="宋体" panose="02010600030101010101" pitchFamily="2" charset="-122"/>
                <a:cs typeface="思源黑体 CN Normal" panose="020B0400000000000000" charset="-122"/>
              </a:rPr>
              <a:t>Text</a:t>
            </a:r>
            <a:endParaRPr lang="en-US" altLang="zh-CN" sz="1200" dirty="0">
              <a:solidFill>
                <a:schemeClr val="bg1">
                  <a:lumMod val="9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91" name="矩形 90"/>
          <p:cNvSpPr/>
          <p:nvPr/>
        </p:nvSpPr>
        <p:spPr>
          <a:xfrm>
            <a:off x="6618605" y="3498215"/>
            <a:ext cx="541020" cy="1784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5" name="文本框 44"/>
          <p:cNvSpPr txBox="1"/>
          <p:nvPr/>
        </p:nvSpPr>
        <p:spPr>
          <a:xfrm>
            <a:off x="6618605" y="1546225"/>
            <a:ext cx="2331720" cy="583565"/>
          </a:xfrm>
          <a:prstGeom prst="rect">
            <a:avLst/>
          </a:prstGeom>
          <a:noFill/>
        </p:spPr>
        <p:txBody>
          <a:bodyPr wrap="square" rtlCol="0">
            <a:spAutoFit/>
          </a:bodyPr>
          <a:lstStyle/>
          <a:p>
            <a:r>
              <a:rPr lang="zh-CN" altLang="en-US" sz="32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甘特图</a:t>
            </a:r>
            <a:endParaRPr lang="zh-CN" altLang="en-US" sz="32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5" name="文本框 4"/>
          <p:cNvSpPr txBox="1"/>
          <p:nvPr/>
        </p:nvSpPr>
        <p:spPr>
          <a:xfrm>
            <a:off x="7263765" y="3456305"/>
            <a:ext cx="2637790" cy="275590"/>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按照</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用户模块进行划分</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工作</a:t>
            </a:r>
            <a:endPar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pic>
        <p:nvPicPr>
          <p:cNvPr id="100" name="图片 99"/>
          <p:cNvPicPr/>
          <p:nvPr>
            <p:custDataLst>
              <p:tags r:id="rId3"/>
            </p:custDataLst>
          </p:nvPr>
        </p:nvPicPr>
        <p:blipFill>
          <a:blip r:embed="rId4"/>
          <a:stretch>
            <a:fillRect/>
          </a:stretch>
        </p:blipFill>
        <p:spPr>
          <a:xfrm>
            <a:off x="322580" y="1262380"/>
            <a:ext cx="6224270" cy="4194810"/>
          </a:xfrm>
          <a:prstGeom prst="rect">
            <a:avLst/>
          </a:prstGeom>
          <a:noFill/>
          <a:ln w="9525">
            <a:noFill/>
          </a:ln>
        </p:spPr>
      </p:pic>
      <p:grpSp>
        <p:nvGrpSpPr>
          <p:cNvPr id="3" name="组合 2"/>
          <p:cNvGrpSpPr/>
          <p:nvPr/>
        </p:nvGrpSpPr>
        <p:grpSpPr>
          <a:xfrm>
            <a:off x="5832475" y="215900"/>
            <a:ext cx="2655570" cy="528955"/>
            <a:chOff x="12788" y="320"/>
            <a:chExt cx="4182" cy="833"/>
          </a:xfrm>
        </p:grpSpPr>
        <p:cxnSp>
          <p:nvCxnSpPr>
            <p:cNvPr id="4" name="直接连接符 3"/>
            <p:cNvCxnSpPr/>
            <p:nvPr>
              <p:custDataLst>
                <p:tags r:id="rId5"/>
              </p:custDataLst>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6"/>
              </p:custDataLst>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7" name="文本框 6"/>
            <p:cNvSpPr txBox="1"/>
            <p:nvPr>
              <p:custDataLst>
                <p:tags r:id="rId7"/>
              </p:custDataLst>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和需求规格说明的匹配度</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79" grpId="0"/>
      <p:bldP spid="91" grpId="0" animBg="1"/>
      <p:bldP spid="45" grpId="0"/>
      <p:bldP spid="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79" name="矩形 78"/>
          <p:cNvSpPr/>
          <p:nvPr/>
        </p:nvSpPr>
        <p:spPr>
          <a:xfrm>
            <a:off x="5699760" y="4853940"/>
            <a:ext cx="623570" cy="275590"/>
          </a:xfrm>
          <a:prstGeom prst="rect">
            <a:avLst/>
          </a:prstGeom>
        </p:spPr>
        <p:txBody>
          <a:bodyPr wrap="square">
            <a:spAutoFit/>
          </a:bodyPr>
          <a:lstStyle/>
          <a:p>
            <a:pPr eaLnBrk="0" hangingPunct="0">
              <a:defRPr/>
            </a:pPr>
            <a:r>
              <a:rPr lang="en-US" altLang="zh-CN" sz="1200" dirty="0">
                <a:solidFill>
                  <a:schemeClr val="bg1">
                    <a:lumMod val="95000"/>
                  </a:schemeClr>
                </a:solidFill>
                <a:latin typeface="宋体" panose="02010600030101010101" pitchFamily="2" charset="-122"/>
                <a:ea typeface="宋体" panose="02010600030101010101" pitchFamily="2" charset="-122"/>
                <a:cs typeface="思源黑体 CN Normal" panose="020B0400000000000000" charset="-122"/>
              </a:rPr>
              <a:t>Text</a:t>
            </a:r>
            <a:endParaRPr lang="en-US" altLang="zh-CN" sz="1200" dirty="0">
              <a:solidFill>
                <a:schemeClr val="bg1">
                  <a:lumMod val="9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91" name="矩形 90"/>
          <p:cNvSpPr/>
          <p:nvPr/>
        </p:nvSpPr>
        <p:spPr>
          <a:xfrm>
            <a:off x="6618605" y="3498215"/>
            <a:ext cx="541020" cy="1784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92" name="矩形 91"/>
          <p:cNvSpPr/>
          <p:nvPr/>
        </p:nvSpPr>
        <p:spPr>
          <a:xfrm>
            <a:off x="6618605" y="4539615"/>
            <a:ext cx="541020" cy="17843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5" name="文本框 4"/>
          <p:cNvSpPr txBox="1"/>
          <p:nvPr/>
        </p:nvSpPr>
        <p:spPr>
          <a:xfrm>
            <a:off x="7273290" y="3456305"/>
            <a:ext cx="2637790" cy="275590"/>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到</a:t>
            </a:r>
            <a:r>
              <a:rPr lang="en-US" altLang="zh-CN"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11</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月</a:t>
            </a:r>
            <a:r>
              <a:rPr lang="en-US" altLang="zh-CN"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12</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日，系统基本和需求</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一致</a:t>
            </a:r>
            <a:endPar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sp>
        <p:nvSpPr>
          <p:cNvPr id="9" name="文本框 8"/>
          <p:cNvSpPr txBox="1"/>
          <p:nvPr/>
        </p:nvSpPr>
        <p:spPr>
          <a:xfrm>
            <a:off x="7273290" y="4398645"/>
            <a:ext cx="2637790" cy="460375"/>
          </a:xfrm>
          <a:prstGeom prst="rect">
            <a:avLst/>
          </a:prstGeom>
          <a:noFill/>
        </p:spPr>
        <p:txBody>
          <a:bodyPr wrap="square" rtlCol="0">
            <a:spAutoFit/>
            <a:scene3d>
              <a:camera prst="orthographicFront"/>
              <a:lightRig rig="threePt" dir="t"/>
            </a:scene3d>
            <a:sp3d contourW="12700"/>
          </a:bodyPr>
          <a:lstStyle/>
          <a:p>
            <a:pPr marL="0" lvl="1" indent="0" algn="l">
              <a:buFont typeface="Arial" panose="020B0604020202020204" pitchFamily="34" charset="0"/>
              <a:buNone/>
            </a:pP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最后实现下载资料时不能下载问题，项目实际剩余量大于理想剩余</a:t>
            </a:r>
            <a:r>
              <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rPr>
              <a:t>工作量</a:t>
            </a:r>
            <a:endParaRPr lang="zh-CN" altLang="en-US" sz="1200" dirty="0">
              <a:solidFill>
                <a:schemeClr val="bg1">
                  <a:lumMod val="50000"/>
                </a:schemeClr>
              </a:solidFill>
              <a:latin typeface="宋体" panose="02010600030101010101" pitchFamily="2" charset="-122"/>
              <a:ea typeface="宋体" panose="02010600030101010101" pitchFamily="2" charset="-122"/>
              <a:cs typeface="思源黑体 CN Normal" panose="020B0400000000000000" charset="-122"/>
              <a:sym typeface="Arial" panose="020B0604020202020204" pitchFamily="34" charset="0"/>
            </a:endParaRPr>
          </a:p>
        </p:txBody>
      </p:sp>
      <p:pic>
        <p:nvPicPr>
          <p:cNvPr id="101" name="图片 100"/>
          <p:cNvPicPr/>
          <p:nvPr>
            <p:custDataLst>
              <p:tags r:id="rId3"/>
            </p:custDataLst>
          </p:nvPr>
        </p:nvPicPr>
        <p:blipFill>
          <a:blip r:embed="rId4"/>
          <a:stretch>
            <a:fillRect/>
          </a:stretch>
        </p:blipFill>
        <p:spPr>
          <a:xfrm>
            <a:off x="287655" y="898525"/>
            <a:ext cx="5932805" cy="4627245"/>
          </a:xfrm>
          <a:prstGeom prst="rect">
            <a:avLst/>
          </a:prstGeom>
          <a:noFill/>
          <a:ln w="9525">
            <a:noFill/>
          </a:ln>
        </p:spPr>
      </p:pic>
      <p:sp>
        <p:nvSpPr>
          <p:cNvPr id="2" name="文本框 1"/>
          <p:cNvSpPr txBox="1"/>
          <p:nvPr>
            <p:custDataLst>
              <p:tags r:id="rId5"/>
            </p:custDataLst>
          </p:nvPr>
        </p:nvSpPr>
        <p:spPr>
          <a:xfrm>
            <a:off x="6618605" y="1584325"/>
            <a:ext cx="2331720" cy="583565"/>
          </a:xfrm>
          <a:prstGeom prst="rect">
            <a:avLst/>
          </a:prstGeom>
          <a:noFill/>
        </p:spPr>
        <p:txBody>
          <a:bodyPr wrap="square" rtlCol="0">
            <a:spAutoFit/>
          </a:bodyPr>
          <a:p>
            <a:r>
              <a:rPr lang="zh-CN" altLang="en-US" sz="32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燃尽</a:t>
            </a:r>
            <a:r>
              <a:rPr lang="zh-CN" altLang="en-US" sz="32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图</a:t>
            </a:r>
            <a:endParaRPr lang="zh-CN" altLang="en-US" sz="3200" b="1"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3" name="组合 2"/>
          <p:cNvGrpSpPr/>
          <p:nvPr/>
        </p:nvGrpSpPr>
        <p:grpSpPr>
          <a:xfrm>
            <a:off x="5832475" y="215900"/>
            <a:ext cx="2655570" cy="528955"/>
            <a:chOff x="12788" y="320"/>
            <a:chExt cx="4182" cy="833"/>
          </a:xfrm>
        </p:grpSpPr>
        <p:cxnSp>
          <p:nvCxnSpPr>
            <p:cNvPr id="4" name="直接连接符 3"/>
            <p:cNvCxnSpPr/>
            <p:nvPr>
              <p:custDataLst>
                <p:tags r:id="rId6"/>
              </p:custDataLst>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6" name="椭圆 5"/>
            <p:cNvSpPr/>
            <p:nvPr>
              <p:custDataLst>
                <p:tags r:id="rId7"/>
              </p:custDataLst>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7" name="文本框 6"/>
            <p:cNvSpPr txBox="1"/>
            <p:nvPr>
              <p:custDataLst>
                <p:tags r:id="rId8"/>
              </p:custDataLst>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和需求规格说明的匹配度</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79" grpId="0"/>
      <p:bldP spid="91" grpId="0" bldLvl="0" animBg="1"/>
      <p:bldP spid="92" grpId="0" bldLvl="0" animBg="1"/>
      <p:bldP spid="5" grpId="0"/>
      <p:bldP spid="9" grpId="0"/>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3" name="PA_椭圆 75"/>
          <p:cNvSpPr/>
          <p:nvPr>
            <p:custDataLst>
              <p:tags r:id="rId3"/>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04</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6" name="TextBox 1"/>
          <p:cNvSpPr txBox="1"/>
          <p:nvPr/>
        </p:nvSpPr>
        <p:spPr>
          <a:xfrm>
            <a:off x="4888865" y="2592070"/>
            <a:ext cx="2722880" cy="706755"/>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总结和</a:t>
            </a:r>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体会</a:t>
            </a:r>
            <a:endPar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3" grpId="0"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9" name="图片 18" descr="形状 3 拷贝"/>
          <p:cNvPicPr>
            <a:picLocks noChangeAspect="1"/>
          </p:cNvPicPr>
          <p:nvPr/>
        </p:nvPicPr>
        <p:blipFill>
          <a:blip r:embed="rId2"/>
          <a:stretch>
            <a:fillRect/>
          </a:stretch>
        </p:blipFill>
        <p:spPr>
          <a:xfrm>
            <a:off x="525780" y="367665"/>
            <a:ext cx="909320" cy="304800"/>
          </a:xfrm>
          <a:prstGeom prst="rect">
            <a:avLst/>
          </a:prstGeom>
        </p:spPr>
      </p:pic>
      <p:grpSp>
        <p:nvGrpSpPr>
          <p:cNvPr id="25" name="组合 24"/>
          <p:cNvGrpSpPr/>
          <p:nvPr/>
        </p:nvGrpSpPr>
        <p:grpSpPr>
          <a:xfrm>
            <a:off x="1291590" y="1473200"/>
            <a:ext cx="720090" cy="720090"/>
            <a:chOff x="2034" y="2659"/>
            <a:chExt cx="1134" cy="1134"/>
          </a:xfrm>
        </p:grpSpPr>
        <p:sp>
          <p:nvSpPr>
            <p:cNvPr id="18" name="椭圆 17"/>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9" name="文本框 8"/>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01</a:t>
              </a:r>
              <a:endPar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14" name="文本框 13"/>
          <p:cNvSpPr txBox="1"/>
          <p:nvPr/>
        </p:nvSpPr>
        <p:spPr>
          <a:xfrm>
            <a:off x="2326640" y="1649095"/>
            <a:ext cx="233172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项目</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简介</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40" name="文本框 39"/>
          <p:cNvSpPr txBox="1"/>
          <p:nvPr/>
        </p:nvSpPr>
        <p:spPr>
          <a:xfrm>
            <a:off x="4824730" y="615315"/>
            <a:ext cx="1151890" cy="1077218"/>
          </a:xfrm>
          <a:prstGeom prst="rect">
            <a:avLst/>
          </a:prstGeom>
          <a:noFill/>
        </p:spPr>
        <p:txBody>
          <a:bodyPr wrap="square" rtlCol="0">
            <a:spAutoFit/>
          </a:bodyPr>
          <a:lstStyle/>
          <a:p>
            <a:r>
              <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目 录</a:t>
            </a:r>
            <a:endParaRPr lang="zh-CN" altLang="en-US" sz="32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2" name="组合 41"/>
          <p:cNvGrpSpPr/>
          <p:nvPr/>
        </p:nvGrpSpPr>
        <p:grpSpPr>
          <a:xfrm>
            <a:off x="2911475" y="2505710"/>
            <a:ext cx="720090" cy="720090"/>
            <a:chOff x="2034" y="2659"/>
            <a:chExt cx="1134" cy="1134"/>
          </a:xfrm>
        </p:grpSpPr>
        <p:sp>
          <p:nvSpPr>
            <p:cNvPr id="43" name="椭圆 42"/>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4" name="文本框 43"/>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02</a:t>
              </a:r>
              <a:endPar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45" name="文本框 44"/>
          <p:cNvSpPr txBox="1"/>
          <p:nvPr/>
        </p:nvSpPr>
        <p:spPr>
          <a:xfrm>
            <a:off x="3946525" y="2681605"/>
            <a:ext cx="233172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系统功能实现</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细节</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47" name="组合 46"/>
          <p:cNvGrpSpPr/>
          <p:nvPr/>
        </p:nvGrpSpPr>
        <p:grpSpPr>
          <a:xfrm>
            <a:off x="4531360" y="3538220"/>
            <a:ext cx="720090" cy="720090"/>
            <a:chOff x="2034" y="2659"/>
            <a:chExt cx="1134" cy="1134"/>
          </a:xfrm>
        </p:grpSpPr>
        <p:sp>
          <p:nvSpPr>
            <p:cNvPr id="48" name="椭圆 47"/>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49" name="文本框 48"/>
            <p:cNvSpPr txBox="1"/>
            <p:nvPr/>
          </p:nvSpPr>
          <p:spPr>
            <a:xfrm>
              <a:off x="2237" y="2912"/>
              <a:ext cx="695" cy="630"/>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03</a:t>
              </a:r>
              <a:endPar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50" name="文本框 49"/>
          <p:cNvSpPr txBox="1"/>
          <p:nvPr/>
        </p:nvSpPr>
        <p:spPr>
          <a:xfrm>
            <a:off x="5566410" y="3714115"/>
            <a:ext cx="233172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开发过程</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回顾</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2" name="组合 51"/>
          <p:cNvGrpSpPr/>
          <p:nvPr/>
        </p:nvGrpSpPr>
        <p:grpSpPr>
          <a:xfrm>
            <a:off x="7128510" y="5616575"/>
            <a:ext cx="720090" cy="720090"/>
            <a:chOff x="2034" y="2659"/>
            <a:chExt cx="1134" cy="1134"/>
          </a:xfrm>
        </p:grpSpPr>
        <p:sp>
          <p:nvSpPr>
            <p:cNvPr id="53" name="椭圆 52"/>
            <p:cNvSpPr/>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54" name="文本框 53"/>
            <p:cNvSpPr txBox="1"/>
            <p:nvPr/>
          </p:nvSpPr>
          <p:spPr>
            <a:xfrm>
              <a:off x="2237" y="2912"/>
              <a:ext cx="688" cy="628"/>
            </a:xfrm>
            <a:prstGeom prst="rect">
              <a:avLst/>
            </a:prstGeom>
            <a:noFill/>
          </p:spPr>
          <p:txBody>
            <a:bodyPr wrap="none" rtlCol="0">
              <a:spAutoFit/>
            </a:bodyPr>
            <a:lstStyle/>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05</a:t>
              </a:r>
              <a:endPar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55" name="文本框 54"/>
          <p:cNvSpPr txBox="1"/>
          <p:nvPr/>
        </p:nvSpPr>
        <p:spPr>
          <a:xfrm>
            <a:off x="7898130" y="5544185"/>
            <a:ext cx="2331720" cy="368300"/>
          </a:xfrm>
          <a:prstGeom prst="rect">
            <a:avLst/>
          </a:prstGeom>
          <a:noFill/>
        </p:spPr>
        <p:txBody>
          <a:bodyPr wrap="square" rtlCol="0">
            <a:spAutoFit/>
          </a:bodyPr>
          <a:lstStyle/>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总结和</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体会</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6" name="组合 55"/>
          <p:cNvGrpSpPr/>
          <p:nvPr/>
        </p:nvGrpSpPr>
        <p:grpSpPr>
          <a:xfrm>
            <a:off x="2326640" y="2115423"/>
            <a:ext cx="2628000" cy="78411"/>
            <a:chOff x="966541" y="4244363"/>
            <a:chExt cx="9056426" cy="45719"/>
          </a:xfrm>
        </p:grpSpPr>
        <p:sp>
          <p:nvSpPr>
            <p:cNvPr id="57" name="矩形 56"/>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58" name="直接连接符 25"/>
            <p:cNvCxnSpPr>
              <a:stCxn id="57"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9" name="组合 58"/>
          <p:cNvGrpSpPr/>
          <p:nvPr/>
        </p:nvGrpSpPr>
        <p:grpSpPr>
          <a:xfrm>
            <a:off x="3946525" y="3147933"/>
            <a:ext cx="2628000" cy="78411"/>
            <a:chOff x="966541" y="4244363"/>
            <a:chExt cx="9056426" cy="45719"/>
          </a:xfrm>
        </p:grpSpPr>
        <p:sp>
          <p:nvSpPr>
            <p:cNvPr id="60" name="矩形 59"/>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1" name="直接连接符 25"/>
            <p:cNvCxnSpPr>
              <a:stCxn id="60"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2" name="组合 61"/>
          <p:cNvGrpSpPr/>
          <p:nvPr/>
        </p:nvGrpSpPr>
        <p:grpSpPr>
          <a:xfrm>
            <a:off x="5566410" y="4180443"/>
            <a:ext cx="2628000" cy="78411"/>
            <a:chOff x="966541" y="4244363"/>
            <a:chExt cx="9056426" cy="45719"/>
          </a:xfrm>
        </p:grpSpPr>
        <p:sp>
          <p:nvSpPr>
            <p:cNvPr id="63" name="矩形 62"/>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4" name="直接连接符 25"/>
            <p:cNvCxnSpPr>
              <a:stCxn id="63"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65" name="组合 64"/>
          <p:cNvGrpSpPr/>
          <p:nvPr/>
        </p:nvGrpSpPr>
        <p:grpSpPr>
          <a:xfrm>
            <a:off x="6768465" y="5138658"/>
            <a:ext cx="2628000" cy="78411"/>
            <a:chOff x="966541" y="4244363"/>
            <a:chExt cx="9056426" cy="45719"/>
          </a:xfrm>
        </p:grpSpPr>
        <p:sp>
          <p:nvSpPr>
            <p:cNvPr id="66" name="矩形 65"/>
            <p:cNvSpPr/>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67" name="直接连接符 25"/>
            <p:cNvCxnSpPr>
              <a:stCxn id="66" idx="3"/>
            </p:cNvCxnSpPr>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68" name="图片 67" descr="矢量智能对象"/>
          <p:cNvPicPr>
            <a:picLocks noChangeAspect="1"/>
          </p:cNvPicPr>
          <p:nvPr/>
        </p:nvPicPr>
        <p:blipFill>
          <a:blip r:embed="rId3"/>
          <a:stretch>
            <a:fillRect/>
          </a:stretch>
        </p:blipFill>
        <p:spPr>
          <a:xfrm flipH="1">
            <a:off x="135890" y="4180205"/>
            <a:ext cx="2472690" cy="2260600"/>
          </a:xfrm>
          <a:prstGeom prst="rect">
            <a:avLst/>
          </a:prstGeom>
        </p:spPr>
      </p:pic>
      <p:grpSp>
        <p:nvGrpSpPr>
          <p:cNvPr id="10" name="组合 9"/>
          <p:cNvGrpSpPr/>
          <p:nvPr/>
        </p:nvGrpSpPr>
        <p:grpSpPr>
          <a:xfrm>
            <a:off x="5904230" y="4680585"/>
            <a:ext cx="720090" cy="720090"/>
            <a:chOff x="2034" y="2659"/>
            <a:chExt cx="1134" cy="1134"/>
          </a:xfrm>
        </p:grpSpPr>
        <p:sp>
          <p:nvSpPr>
            <p:cNvPr id="11" name="椭圆 10"/>
            <p:cNvSpPr/>
            <p:nvPr>
              <p:custDataLst>
                <p:tags r:id="rId4"/>
              </p:custDataLst>
            </p:nvPr>
          </p:nvSpPr>
          <p:spPr>
            <a:xfrm>
              <a:off x="2034" y="2659"/>
              <a:ext cx="1134" cy="1134"/>
            </a:xfrm>
            <a:prstGeom prst="ellipse">
              <a:avLst/>
            </a:prstGeom>
            <a:solidFill>
              <a:srgbClr val="D4DF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12" name="文本框 11"/>
            <p:cNvSpPr txBox="1"/>
            <p:nvPr>
              <p:custDataLst>
                <p:tags r:id="rId5"/>
              </p:custDataLst>
            </p:nvPr>
          </p:nvSpPr>
          <p:spPr>
            <a:xfrm>
              <a:off x="2237" y="2912"/>
              <a:ext cx="695" cy="630"/>
            </a:xfrm>
            <a:prstGeom prst="rect">
              <a:avLst/>
            </a:prstGeom>
            <a:noFill/>
          </p:spPr>
          <p:txBody>
            <a:bodyPr wrap="none" rtlCol="0">
              <a:spAutoFit/>
            </a:bodyPr>
            <a:p>
              <a:r>
                <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rPr>
                <a:t>04</a:t>
              </a:r>
              <a:endParaRPr lang="en-US" altLang="zh-CN" sz="2000" dirty="0">
                <a:solidFill>
                  <a:schemeClr val="bg1"/>
                </a:solidFill>
                <a:latin typeface="宋体" panose="02010600030101010101" pitchFamily="2" charset="-122"/>
                <a:ea typeface="宋体" panose="02010600030101010101" pitchFamily="2" charset="-122"/>
                <a:cs typeface="思源黑体 CN Normal" panose="020B0400000000000000" charset="-122"/>
              </a:endParaRPr>
            </a:p>
          </p:txBody>
        </p:sp>
      </p:grpSp>
      <p:sp>
        <p:nvSpPr>
          <p:cNvPr id="13" name="文本框 12"/>
          <p:cNvSpPr txBox="1"/>
          <p:nvPr>
            <p:custDataLst>
              <p:tags r:id="rId6"/>
            </p:custDataLst>
          </p:nvPr>
        </p:nvSpPr>
        <p:spPr>
          <a:xfrm>
            <a:off x="6624320" y="4714240"/>
            <a:ext cx="2771775" cy="664845"/>
          </a:xfrm>
          <a:prstGeom prst="rect">
            <a:avLst/>
          </a:prstGeom>
          <a:noFill/>
        </p:spPr>
        <p:txBody>
          <a:bodyPr wrap="square" rtlCol="0">
            <a:no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和需求规格说明的</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匹配度</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15" name="组合 14"/>
          <p:cNvGrpSpPr/>
          <p:nvPr/>
        </p:nvGrpSpPr>
        <p:grpSpPr>
          <a:xfrm>
            <a:off x="7855585" y="6009243"/>
            <a:ext cx="2628000" cy="78411"/>
            <a:chOff x="966541" y="4244363"/>
            <a:chExt cx="9056426" cy="45719"/>
          </a:xfrm>
        </p:grpSpPr>
        <p:sp>
          <p:nvSpPr>
            <p:cNvPr id="16" name="矩形 15"/>
            <p:cNvSpPr/>
            <p:nvPr>
              <p:custDataLst>
                <p:tags r:id="rId7"/>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17" name="直接连接符 25"/>
            <p:cNvCxnSpPr>
              <a:stCxn id="16" idx="3"/>
            </p:cNvCxnSpPr>
            <p:nvPr>
              <p:custDataLst>
                <p:tags r:id="rId8"/>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4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8993505" y="2838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9" name="椭圆 8"/>
          <p:cNvSpPr/>
          <p:nvPr/>
        </p:nvSpPr>
        <p:spPr>
          <a:xfrm>
            <a:off x="532130" y="1891030"/>
            <a:ext cx="3098800" cy="3098800"/>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0" name="椭圆 9"/>
          <p:cNvSpPr/>
          <p:nvPr/>
        </p:nvSpPr>
        <p:spPr>
          <a:xfrm>
            <a:off x="721995" y="2081530"/>
            <a:ext cx="2718435" cy="271843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2" name="椭圆 11"/>
          <p:cNvSpPr/>
          <p:nvPr/>
        </p:nvSpPr>
        <p:spPr>
          <a:xfrm>
            <a:off x="911225" y="2269490"/>
            <a:ext cx="2341245" cy="2341245"/>
          </a:xfrm>
          <a:prstGeom prst="ellipse">
            <a:avLst/>
          </a:prstGeom>
          <a:noFill/>
          <a:ln w="1270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3" name="椭圆 12"/>
          <p:cNvSpPr/>
          <p:nvPr/>
        </p:nvSpPr>
        <p:spPr>
          <a:xfrm>
            <a:off x="1101090" y="2460625"/>
            <a:ext cx="1960245" cy="1960245"/>
          </a:xfrm>
          <a:prstGeom prst="ellipse">
            <a:avLst/>
          </a:prstGeom>
          <a:noFill/>
          <a:ln w="127000" cap="rnd">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4" name="弧形 53"/>
          <p:cNvSpPr/>
          <p:nvPr/>
        </p:nvSpPr>
        <p:spPr>
          <a:xfrm>
            <a:off x="532130" y="1886585"/>
            <a:ext cx="3098800" cy="3098800"/>
          </a:xfrm>
          <a:prstGeom prst="arc">
            <a:avLst>
              <a:gd name="adj1" fmla="val 16200000"/>
              <a:gd name="adj2" fmla="val 20886546"/>
            </a:avLst>
          </a:prstGeom>
          <a:noFill/>
          <a:ln w="12700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5" name="弧形 54"/>
          <p:cNvSpPr/>
          <p:nvPr/>
        </p:nvSpPr>
        <p:spPr>
          <a:xfrm>
            <a:off x="721995" y="2081530"/>
            <a:ext cx="2718435" cy="2718435"/>
          </a:xfrm>
          <a:prstGeom prst="arc">
            <a:avLst>
              <a:gd name="adj1" fmla="val 12350273"/>
              <a:gd name="adj2" fmla="val 15240146"/>
            </a:avLst>
          </a:prstGeom>
          <a:noFill/>
          <a:ln w="127000" cap="rnd">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6" name="弧形 55"/>
          <p:cNvSpPr/>
          <p:nvPr/>
        </p:nvSpPr>
        <p:spPr>
          <a:xfrm>
            <a:off x="910590" y="2270125"/>
            <a:ext cx="2341245" cy="2341245"/>
          </a:xfrm>
          <a:prstGeom prst="arc">
            <a:avLst>
              <a:gd name="adj1" fmla="val 3842578"/>
              <a:gd name="adj2" fmla="val 9752989"/>
            </a:avLst>
          </a:prstGeom>
          <a:noFill/>
          <a:ln w="127000" cap="rnd">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7" name="弧形 56"/>
          <p:cNvSpPr/>
          <p:nvPr/>
        </p:nvSpPr>
        <p:spPr>
          <a:xfrm>
            <a:off x="1101090" y="2460625"/>
            <a:ext cx="1960245" cy="1960245"/>
          </a:xfrm>
          <a:prstGeom prst="arc">
            <a:avLst>
              <a:gd name="adj1" fmla="val 21482739"/>
              <a:gd name="adj2" fmla="val 2573572"/>
            </a:avLst>
          </a:prstGeom>
          <a:noFill/>
          <a:ln w="127000" cap="rnd">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dirty="0">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18" name="文本框 6"/>
          <p:cNvSpPr txBox="1"/>
          <p:nvPr/>
        </p:nvSpPr>
        <p:spPr>
          <a:xfrm>
            <a:off x="3750945" y="2789555"/>
            <a:ext cx="477520"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40%</a:t>
            </a:r>
            <a:endPar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0" name="文本框 19"/>
          <p:cNvSpPr txBox="1"/>
          <p:nvPr/>
        </p:nvSpPr>
        <p:spPr>
          <a:xfrm>
            <a:off x="3700145" y="3951605"/>
            <a:ext cx="450850"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10%</a:t>
            </a:r>
            <a:endPar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1" name="文本框 60"/>
          <p:cNvSpPr txBox="1"/>
          <p:nvPr/>
        </p:nvSpPr>
        <p:spPr>
          <a:xfrm>
            <a:off x="-17780" y="4048760"/>
            <a:ext cx="470535" cy="288290"/>
          </a:xfrm>
          <a:prstGeom prst="rect">
            <a:avLst/>
          </a:prstGeom>
          <a:noFill/>
        </p:spPr>
        <p:txBody>
          <a:bodyPr wrap="none">
            <a:noAutofit/>
            <a:scene3d>
              <a:camera prst="orthographicFront"/>
              <a:lightRig rig="threePt" dir="t"/>
            </a:scene3d>
            <a:sp3d contourW="12700"/>
          </a:bodyPr>
          <a:lstStyle/>
          <a:p>
            <a:pPr algn="ctr"/>
            <a:r>
              <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30%</a:t>
            </a:r>
            <a:endParaRPr lang="en-US" sz="2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4" name="文本框 61"/>
          <p:cNvSpPr txBox="1"/>
          <p:nvPr/>
        </p:nvSpPr>
        <p:spPr>
          <a:xfrm>
            <a:off x="814070" y="1647190"/>
            <a:ext cx="469265" cy="288290"/>
          </a:xfrm>
          <a:prstGeom prst="rect">
            <a:avLst/>
          </a:prstGeom>
          <a:noFill/>
        </p:spPr>
        <p:txBody>
          <a:bodyPr wrap="none">
            <a:noAutofit/>
            <a:scene3d>
              <a:camera prst="orthographicFront"/>
              <a:lightRig rig="threePt" dir="t"/>
            </a:scene3d>
            <a:sp3d contourW="12700"/>
          </a:bodyPr>
          <a:lstStyle/>
          <a:p>
            <a:pPr algn="ctr"/>
            <a:r>
              <a:rPr 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rPr>
              <a:t>20%</a:t>
            </a:r>
            <a:endParaRPr 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6" name="Group 18"/>
          <p:cNvGrpSpPr/>
          <p:nvPr/>
        </p:nvGrpSpPr>
        <p:grpSpPr>
          <a:xfrm>
            <a:off x="4464685" y="1217295"/>
            <a:ext cx="694055" cy="673735"/>
            <a:chOff x="860271" y="1518068"/>
            <a:chExt cx="493370" cy="479245"/>
          </a:xfrm>
        </p:grpSpPr>
        <p:sp>
          <p:nvSpPr>
            <p:cNvPr id="27" name="Rounded Rectangle 19"/>
            <p:cNvSpPr/>
            <p:nvPr/>
          </p:nvSpPr>
          <p:spPr>
            <a:xfrm>
              <a:off x="860271" y="1518068"/>
              <a:ext cx="493370" cy="4792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8" name="Freeform 6"/>
            <p:cNvSpPr>
              <a:spLocks noEditPoints="1"/>
            </p:cNvSpPr>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grpSp>
        <p:nvGrpSpPr>
          <p:cNvPr id="29" name="Group 21"/>
          <p:cNvGrpSpPr/>
          <p:nvPr/>
        </p:nvGrpSpPr>
        <p:grpSpPr>
          <a:xfrm>
            <a:off x="4455795" y="2592070"/>
            <a:ext cx="694055" cy="673735"/>
            <a:chOff x="840159" y="2185414"/>
            <a:chExt cx="493370" cy="479245"/>
          </a:xfrm>
        </p:grpSpPr>
        <p:sp>
          <p:nvSpPr>
            <p:cNvPr id="30" name="Rounded Rectangle 22"/>
            <p:cNvSpPr/>
            <p:nvPr/>
          </p:nvSpPr>
          <p:spPr>
            <a:xfrm>
              <a:off x="840159" y="2185414"/>
              <a:ext cx="493370" cy="47924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31" name="Freeform 100"/>
            <p:cNvSpPr>
              <a:spLocks noEditPoints="1"/>
            </p:cNvSpPr>
            <p:nvPr/>
          </p:nvSpPr>
          <p:spPr bwMode="auto">
            <a:xfrm>
              <a:off x="971750" y="2314705"/>
              <a:ext cx="230188" cy="220663"/>
            </a:xfrm>
            <a:custGeom>
              <a:avLst/>
              <a:gdLst/>
              <a:ahLst/>
              <a:cxnLst>
                <a:cxn ang="0">
                  <a:pos x="63" y="49"/>
                </a:cxn>
                <a:cxn ang="0">
                  <a:pos x="58" y="44"/>
                </a:cxn>
                <a:cxn ang="0">
                  <a:pos x="54" y="48"/>
                </a:cxn>
                <a:cxn ang="0">
                  <a:pos x="63" y="57"/>
                </a:cxn>
                <a:cxn ang="0">
                  <a:pos x="64" y="60"/>
                </a:cxn>
                <a:cxn ang="0">
                  <a:pos x="59" y="64"/>
                </a:cxn>
                <a:cxn ang="0">
                  <a:pos x="56" y="63"/>
                </a:cxn>
                <a:cxn ang="0">
                  <a:pos x="29" y="36"/>
                </a:cxn>
                <a:cxn ang="0">
                  <a:pos x="15" y="42"/>
                </a:cxn>
                <a:cxn ang="0">
                  <a:pos x="0" y="27"/>
                </a:cxn>
                <a:cxn ang="0">
                  <a:pos x="26" y="0"/>
                </a:cxn>
                <a:cxn ang="0">
                  <a:pos x="41" y="15"/>
                </a:cxn>
                <a:cxn ang="0">
                  <a:pos x="36" y="30"/>
                </a:cxn>
                <a:cxn ang="0">
                  <a:pos x="50" y="44"/>
                </a:cxn>
                <a:cxn ang="0">
                  <a:pos x="54" y="40"/>
                </a:cxn>
                <a:cxn ang="0">
                  <a:pos x="49" y="35"/>
                </a:cxn>
                <a:cxn ang="0">
                  <a:pos x="54" y="31"/>
                </a:cxn>
                <a:cxn ang="0">
                  <a:pos x="55" y="31"/>
                </a:cxn>
                <a:cxn ang="0">
                  <a:pos x="67" y="44"/>
                </a:cxn>
                <a:cxn ang="0">
                  <a:pos x="63" y="49"/>
                </a:cxn>
                <a:cxn ang="0">
                  <a:pos x="25" y="8"/>
                </a:cxn>
                <a:cxn ang="0">
                  <a:pos x="18" y="16"/>
                </a:cxn>
                <a:cxn ang="0">
                  <a:pos x="19" y="19"/>
                </a:cxn>
                <a:cxn ang="0">
                  <a:pos x="15" y="18"/>
                </a:cxn>
                <a:cxn ang="0">
                  <a:pos x="7" y="26"/>
                </a:cxn>
                <a:cxn ang="0">
                  <a:pos x="15" y="34"/>
                </a:cxn>
                <a:cxn ang="0">
                  <a:pos x="23" y="26"/>
                </a:cxn>
                <a:cxn ang="0">
                  <a:pos x="22" y="23"/>
                </a:cxn>
                <a:cxn ang="0">
                  <a:pos x="25" y="24"/>
                </a:cxn>
                <a:cxn ang="0">
                  <a:pos x="33" y="16"/>
                </a:cxn>
                <a:cxn ang="0">
                  <a:pos x="25" y="8"/>
                </a:cxn>
              </a:cxnLst>
              <a:rect l="0" t="0" r="r" b="b"/>
              <a:pathLst>
                <a:path w="67" h="64">
                  <a:moveTo>
                    <a:pt x="63" y="49"/>
                  </a:moveTo>
                  <a:cubicBezTo>
                    <a:pt x="62" y="49"/>
                    <a:pt x="58" y="45"/>
                    <a:pt x="58" y="44"/>
                  </a:cubicBezTo>
                  <a:cubicBezTo>
                    <a:pt x="54" y="48"/>
                    <a:pt x="54" y="48"/>
                    <a:pt x="54" y="48"/>
                  </a:cubicBezTo>
                  <a:cubicBezTo>
                    <a:pt x="63" y="57"/>
                    <a:pt x="63" y="57"/>
                    <a:pt x="63" y="57"/>
                  </a:cubicBezTo>
                  <a:cubicBezTo>
                    <a:pt x="63" y="58"/>
                    <a:pt x="64" y="59"/>
                    <a:pt x="64" y="60"/>
                  </a:cubicBezTo>
                  <a:cubicBezTo>
                    <a:pt x="64" y="62"/>
                    <a:pt x="61" y="64"/>
                    <a:pt x="59" y="64"/>
                  </a:cubicBezTo>
                  <a:cubicBezTo>
                    <a:pt x="58" y="64"/>
                    <a:pt x="57" y="64"/>
                    <a:pt x="56" y="63"/>
                  </a:cubicBezTo>
                  <a:cubicBezTo>
                    <a:pt x="29" y="36"/>
                    <a:pt x="29" y="36"/>
                    <a:pt x="29" y="36"/>
                  </a:cubicBezTo>
                  <a:cubicBezTo>
                    <a:pt x="25" y="39"/>
                    <a:pt x="20" y="42"/>
                    <a:pt x="15" y="42"/>
                  </a:cubicBezTo>
                  <a:cubicBezTo>
                    <a:pt x="6" y="42"/>
                    <a:pt x="0" y="36"/>
                    <a:pt x="0" y="27"/>
                  </a:cubicBezTo>
                  <a:cubicBezTo>
                    <a:pt x="0" y="14"/>
                    <a:pt x="13" y="0"/>
                    <a:pt x="26" y="0"/>
                  </a:cubicBezTo>
                  <a:cubicBezTo>
                    <a:pt x="35" y="0"/>
                    <a:pt x="41" y="6"/>
                    <a:pt x="41" y="15"/>
                  </a:cubicBezTo>
                  <a:cubicBezTo>
                    <a:pt x="41" y="21"/>
                    <a:pt x="39" y="26"/>
                    <a:pt x="36" y="30"/>
                  </a:cubicBezTo>
                  <a:cubicBezTo>
                    <a:pt x="50" y="44"/>
                    <a:pt x="50" y="44"/>
                    <a:pt x="50" y="44"/>
                  </a:cubicBezTo>
                  <a:cubicBezTo>
                    <a:pt x="54" y="40"/>
                    <a:pt x="54" y="40"/>
                    <a:pt x="54" y="40"/>
                  </a:cubicBezTo>
                  <a:cubicBezTo>
                    <a:pt x="53" y="39"/>
                    <a:pt x="49" y="36"/>
                    <a:pt x="49" y="35"/>
                  </a:cubicBezTo>
                  <a:cubicBezTo>
                    <a:pt x="49" y="34"/>
                    <a:pt x="53" y="31"/>
                    <a:pt x="54" y="31"/>
                  </a:cubicBezTo>
                  <a:cubicBezTo>
                    <a:pt x="54" y="31"/>
                    <a:pt x="54" y="31"/>
                    <a:pt x="55" y="31"/>
                  </a:cubicBezTo>
                  <a:cubicBezTo>
                    <a:pt x="56" y="32"/>
                    <a:pt x="67" y="43"/>
                    <a:pt x="67" y="44"/>
                  </a:cubicBezTo>
                  <a:cubicBezTo>
                    <a:pt x="67" y="45"/>
                    <a:pt x="64" y="49"/>
                    <a:pt x="63" y="49"/>
                  </a:cubicBezTo>
                  <a:close/>
                  <a:moveTo>
                    <a:pt x="25" y="8"/>
                  </a:moveTo>
                  <a:cubicBezTo>
                    <a:pt x="21" y="8"/>
                    <a:pt x="18" y="12"/>
                    <a:pt x="18" y="16"/>
                  </a:cubicBezTo>
                  <a:cubicBezTo>
                    <a:pt x="18" y="17"/>
                    <a:pt x="18" y="18"/>
                    <a:pt x="19" y="19"/>
                  </a:cubicBezTo>
                  <a:cubicBezTo>
                    <a:pt x="17" y="19"/>
                    <a:pt x="16" y="18"/>
                    <a:pt x="15" y="18"/>
                  </a:cubicBezTo>
                  <a:cubicBezTo>
                    <a:pt x="11" y="18"/>
                    <a:pt x="7" y="22"/>
                    <a:pt x="7" y="26"/>
                  </a:cubicBezTo>
                  <a:cubicBezTo>
                    <a:pt x="7" y="30"/>
                    <a:pt x="11" y="34"/>
                    <a:pt x="15" y="34"/>
                  </a:cubicBezTo>
                  <a:cubicBezTo>
                    <a:pt x="19" y="34"/>
                    <a:pt x="23" y="30"/>
                    <a:pt x="23" y="26"/>
                  </a:cubicBezTo>
                  <a:cubicBezTo>
                    <a:pt x="23" y="25"/>
                    <a:pt x="23" y="24"/>
                    <a:pt x="22" y="23"/>
                  </a:cubicBezTo>
                  <a:cubicBezTo>
                    <a:pt x="23" y="23"/>
                    <a:pt x="24" y="24"/>
                    <a:pt x="25" y="24"/>
                  </a:cubicBezTo>
                  <a:cubicBezTo>
                    <a:pt x="30" y="24"/>
                    <a:pt x="33" y="20"/>
                    <a:pt x="33" y="16"/>
                  </a:cubicBezTo>
                  <a:cubicBezTo>
                    <a:pt x="33" y="12"/>
                    <a:pt x="30" y="8"/>
                    <a:pt x="25" y="8"/>
                  </a:cubicBez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sp>
        <p:nvSpPr>
          <p:cNvPr id="36" name="Rounded Rectangle 28"/>
          <p:cNvSpPr/>
          <p:nvPr/>
        </p:nvSpPr>
        <p:spPr>
          <a:xfrm>
            <a:off x="4464685" y="5184140"/>
            <a:ext cx="694055" cy="673735"/>
          </a:xfrm>
          <a:prstGeom prst="round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128580" rtlCol="0" anchor="ctr"/>
          <a:lstStyle/>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37" name="Freeform 152"/>
          <p:cNvSpPr>
            <a:spLocks noEditPoints="1"/>
          </p:cNvSpPr>
          <p:nvPr/>
        </p:nvSpPr>
        <p:spPr bwMode="auto">
          <a:xfrm>
            <a:off x="4657725" y="5318760"/>
            <a:ext cx="336550" cy="34036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128580" tIns="64290" rIns="128580" bIns="64290" numCol="1" anchor="t" anchorCtr="0" compatLnSpc="1"/>
          <a:lstStyle/>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nvGrpSpPr>
          <p:cNvPr id="2" name="组合 1"/>
          <p:cNvGrpSpPr/>
          <p:nvPr/>
        </p:nvGrpSpPr>
        <p:grpSpPr>
          <a:xfrm>
            <a:off x="8212455" y="215900"/>
            <a:ext cx="2655570" cy="528955"/>
            <a:chOff x="12788" y="320"/>
            <a:chExt cx="4182" cy="833"/>
          </a:xfrm>
        </p:grpSpPr>
        <p:cxnSp>
          <p:nvCxnSpPr>
            <p:cNvPr id="3" name="直接连接符 2"/>
            <p:cNvCxnSpPr/>
            <p:nvPr>
              <p:custDataLst>
                <p:tags r:id="rId3"/>
              </p:custDataLst>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4" name="椭圆 3"/>
            <p:cNvSpPr/>
            <p:nvPr>
              <p:custDataLst>
                <p:tags r:id="rId4"/>
              </p:custDataLst>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5" name="文本框 4"/>
            <p:cNvSpPr txBox="1"/>
            <p:nvPr>
              <p:custDataLst>
                <p:tags r:id="rId5"/>
              </p:custDataLst>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总结和</a:t>
              </a:r>
              <a:r>
                <a:rPr lang="zh-CN" altLang="en-US" sz="3200" b="1" dirty="0">
                  <a:latin typeface="宋体" panose="02010600030101010101" pitchFamily="2" charset="-122"/>
                  <a:ea typeface="宋体" panose="02010600030101010101" pitchFamily="2" charset="-122"/>
                  <a:cs typeface="思源黑体 CN Normal" panose="020B0400000000000000" charset="-122"/>
                </a:rPr>
                <a:t>体会</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
        <p:nvSpPr>
          <p:cNvPr id="6" name="文本框 5"/>
          <p:cNvSpPr txBox="1"/>
          <p:nvPr/>
        </p:nvSpPr>
        <p:spPr>
          <a:xfrm>
            <a:off x="5302250" y="1176020"/>
            <a:ext cx="5397500" cy="5077460"/>
          </a:xfrm>
          <a:prstGeom prst="rect">
            <a:avLst/>
          </a:prstGeom>
          <a:noFill/>
        </p:spPr>
        <p:txBody>
          <a:bodyPr wrap="square" rtlCol="0" anchor="t">
            <a:spAutoFit/>
          </a:bodyPr>
          <a:p>
            <a:r>
              <a:rPr lang="zh-CN" altLang="en-US"/>
              <a:t>在项目中，我们可能会遇到种种事情，这些事情会影响我们项目的进度，而我们就要在这个项目之前做好充足的准备。</a:t>
            </a:r>
            <a:endParaRPr lang="zh-CN" altLang="en-US"/>
          </a:p>
          <a:p>
            <a:endParaRPr lang="zh-CN" altLang="en-US"/>
          </a:p>
          <a:p>
            <a:endParaRPr lang="zh-CN" altLang="en-US"/>
          </a:p>
          <a:p>
            <a:r>
              <a:rPr lang="zh-CN" altLang="en-US"/>
              <a:t>在项目中，我们每一项工作都要做好计划，开始时间，结束时间，工作量等等，如此才能保证我们的项目按时按量完成，才能保证我们的项目高效率的进行。</a:t>
            </a:r>
            <a:endParaRPr lang="zh-CN" altLang="en-US"/>
          </a:p>
          <a:p>
            <a:endParaRPr lang="zh-CN" altLang="en-US"/>
          </a:p>
          <a:p>
            <a:r>
              <a:rPr lang="zh-CN" altLang="en-US"/>
              <a:t> 对一些远期才能完成的成果，项目初期可能无法分解。即使是在一个理想环境下，工作分解过细，也会带来管理成本的无效耗费，资源使用效率低下。</a:t>
            </a:r>
            <a:endParaRPr lang="zh-CN" altLang="en-US"/>
          </a:p>
          <a:p>
            <a:endParaRPr lang="zh-CN" altLang="en-US"/>
          </a:p>
          <a:p>
            <a:r>
              <a:rPr lang="zh-CN" altLang="en-US"/>
              <a:t>最重要的计划，就是我们要知道，我们能不能做这个项目，这个项目能不能赚钱，我们到底要不要做。如此，避免我们大量的工作却达不到预期目的，避免了无谓的劳动量。</a:t>
            </a:r>
            <a:endParaRPr lang="zh-CN" altLang="en-US"/>
          </a:p>
        </p:txBody>
      </p:sp>
      <p:grpSp>
        <p:nvGrpSpPr>
          <p:cNvPr id="8" name="Group 18"/>
          <p:cNvGrpSpPr/>
          <p:nvPr/>
        </p:nvGrpSpPr>
        <p:grpSpPr>
          <a:xfrm>
            <a:off x="4446905" y="3937000"/>
            <a:ext cx="694055" cy="673735"/>
            <a:chOff x="860271" y="1518068"/>
            <a:chExt cx="493370" cy="479245"/>
          </a:xfrm>
        </p:grpSpPr>
        <p:sp>
          <p:nvSpPr>
            <p:cNvPr id="22" name="Rounded Rectangle 19"/>
            <p:cNvSpPr/>
            <p:nvPr>
              <p:custDataLst>
                <p:tags r:id="rId6"/>
              </p:custDataLst>
            </p:nvPr>
          </p:nvSpPr>
          <p:spPr>
            <a:xfrm>
              <a:off x="860271" y="1518068"/>
              <a:ext cx="493370" cy="479245"/>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lnSpc>
                  <a:spcPct val="150000"/>
                </a:lnSpc>
              </a:pPr>
              <a:endParaRPr lang="en-US" sz="800" dirty="0">
                <a:solidFill>
                  <a:schemeClr val="bg1"/>
                </a:solidFill>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23" name="Freeform 6"/>
            <p:cNvSpPr>
              <a:spLocks noEditPoints="1"/>
            </p:cNvSpPr>
            <p:nvPr>
              <p:custDataLst>
                <p:tags r:id="rId7"/>
              </p:custDataLst>
            </p:nvPr>
          </p:nvSpPr>
          <p:spPr bwMode="auto">
            <a:xfrm>
              <a:off x="997419" y="1671965"/>
              <a:ext cx="219075" cy="171450"/>
            </a:xfrm>
            <a:custGeom>
              <a:avLst/>
              <a:gdLst/>
              <a:ahLst/>
              <a:cxnLst>
                <a:cxn ang="0">
                  <a:pos x="64" y="48"/>
                </a:cxn>
                <a:cxn ang="0">
                  <a:pos x="61" y="50"/>
                </a:cxn>
                <a:cxn ang="0">
                  <a:pos x="2" y="50"/>
                </a:cxn>
                <a:cxn ang="0">
                  <a:pos x="0" y="48"/>
                </a:cxn>
                <a:cxn ang="0">
                  <a:pos x="0" y="43"/>
                </a:cxn>
                <a:cxn ang="0">
                  <a:pos x="2" y="41"/>
                </a:cxn>
                <a:cxn ang="0">
                  <a:pos x="61" y="41"/>
                </a:cxn>
                <a:cxn ang="0">
                  <a:pos x="64" y="43"/>
                </a:cxn>
                <a:cxn ang="0">
                  <a:pos x="64" y="48"/>
                </a:cxn>
                <a:cxn ang="0">
                  <a:pos x="59" y="20"/>
                </a:cxn>
                <a:cxn ang="0">
                  <a:pos x="57" y="23"/>
                </a:cxn>
                <a:cxn ang="0">
                  <a:pos x="7" y="23"/>
                </a:cxn>
                <a:cxn ang="0">
                  <a:pos x="4" y="20"/>
                </a:cxn>
                <a:cxn ang="0">
                  <a:pos x="4" y="16"/>
                </a:cxn>
                <a:cxn ang="0">
                  <a:pos x="7" y="13"/>
                </a:cxn>
                <a:cxn ang="0">
                  <a:pos x="57" y="13"/>
                </a:cxn>
                <a:cxn ang="0">
                  <a:pos x="59" y="16"/>
                </a:cxn>
                <a:cxn ang="0">
                  <a:pos x="59" y="20"/>
                </a:cxn>
                <a:cxn ang="0">
                  <a:pos x="50" y="34"/>
                </a:cxn>
                <a:cxn ang="0">
                  <a:pos x="48" y="36"/>
                </a:cxn>
                <a:cxn ang="0">
                  <a:pos x="16" y="36"/>
                </a:cxn>
                <a:cxn ang="0">
                  <a:pos x="13" y="34"/>
                </a:cxn>
                <a:cxn ang="0">
                  <a:pos x="13" y="29"/>
                </a:cxn>
                <a:cxn ang="0">
                  <a:pos x="16" y="27"/>
                </a:cxn>
                <a:cxn ang="0">
                  <a:pos x="48" y="27"/>
                </a:cxn>
                <a:cxn ang="0">
                  <a:pos x="50" y="29"/>
                </a:cxn>
                <a:cxn ang="0">
                  <a:pos x="50" y="34"/>
                </a:cxn>
                <a:cxn ang="0">
                  <a:pos x="45" y="7"/>
                </a:cxn>
                <a:cxn ang="0">
                  <a:pos x="43" y="9"/>
                </a:cxn>
                <a:cxn ang="0">
                  <a:pos x="20" y="9"/>
                </a:cxn>
                <a:cxn ang="0">
                  <a:pos x="18" y="7"/>
                </a:cxn>
                <a:cxn ang="0">
                  <a:pos x="18" y="2"/>
                </a:cxn>
                <a:cxn ang="0">
                  <a:pos x="20" y="0"/>
                </a:cxn>
                <a:cxn ang="0">
                  <a:pos x="43" y="0"/>
                </a:cxn>
                <a:cxn ang="0">
                  <a:pos x="45" y="2"/>
                </a:cxn>
                <a:cxn ang="0">
                  <a:pos x="45" y="7"/>
                </a:cxn>
              </a:cxnLst>
              <a:rect l="0" t="0" r="r" b="b"/>
              <a:pathLst>
                <a:path w="64" h="50">
                  <a:moveTo>
                    <a:pt x="64" y="48"/>
                  </a:moveTo>
                  <a:cubicBezTo>
                    <a:pt x="64" y="49"/>
                    <a:pt x="63" y="50"/>
                    <a:pt x="61" y="50"/>
                  </a:cubicBezTo>
                  <a:cubicBezTo>
                    <a:pt x="2" y="50"/>
                    <a:pt x="2" y="50"/>
                    <a:pt x="2" y="50"/>
                  </a:cubicBezTo>
                  <a:cubicBezTo>
                    <a:pt x="1" y="50"/>
                    <a:pt x="0" y="49"/>
                    <a:pt x="0" y="48"/>
                  </a:cubicBezTo>
                  <a:cubicBezTo>
                    <a:pt x="0" y="43"/>
                    <a:pt x="0" y="43"/>
                    <a:pt x="0" y="43"/>
                  </a:cubicBezTo>
                  <a:cubicBezTo>
                    <a:pt x="0" y="42"/>
                    <a:pt x="1" y="41"/>
                    <a:pt x="2" y="41"/>
                  </a:cubicBezTo>
                  <a:cubicBezTo>
                    <a:pt x="61" y="41"/>
                    <a:pt x="61" y="41"/>
                    <a:pt x="61" y="41"/>
                  </a:cubicBezTo>
                  <a:cubicBezTo>
                    <a:pt x="63" y="41"/>
                    <a:pt x="64" y="42"/>
                    <a:pt x="64" y="43"/>
                  </a:cubicBezTo>
                  <a:lnTo>
                    <a:pt x="64" y="48"/>
                  </a:lnTo>
                  <a:close/>
                  <a:moveTo>
                    <a:pt x="59" y="20"/>
                  </a:moveTo>
                  <a:cubicBezTo>
                    <a:pt x="59" y="22"/>
                    <a:pt x="58" y="23"/>
                    <a:pt x="57" y="23"/>
                  </a:cubicBezTo>
                  <a:cubicBezTo>
                    <a:pt x="7" y="23"/>
                    <a:pt x="7" y="23"/>
                    <a:pt x="7" y="23"/>
                  </a:cubicBezTo>
                  <a:cubicBezTo>
                    <a:pt x="5" y="23"/>
                    <a:pt x="4" y="22"/>
                    <a:pt x="4" y="20"/>
                  </a:cubicBezTo>
                  <a:cubicBezTo>
                    <a:pt x="4" y="16"/>
                    <a:pt x="4" y="16"/>
                    <a:pt x="4" y="16"/>
                  </a:cubicBezTo>
                  <a:cubicBezTo>
                    <a:pt x="4" y="14"/>
                    <a:pt x="5" y="13"/>
                    <a:pt x="7" y="13"/>
                  </a:cubicBezTo>
                  <a:cubicBezTo>
                    <a:pt x="57" y="13"/>
                    <a:pt x="57" y="13"/>
                    <a:pt x="57" y="13"/>
                  </a:cubicBezTo>
                  <a:cubicBezTo>
                    <a:pt x="58" y="13"/>
                    <a:pt x="59" y="14"/>
                    <a:pt x="59" y="16"/>
                  </a:cubicBezTo>
                  <a:lnTo>
                    <a:pt x="59" y="20"/>
                  </a:lnTo>
                  <a:close/>
                  <a:moveTo>
                    <a:pt x="50" y="34"/>
                  </a:moveTo>
                  <a:cubicBezTo>
                    <a:pt x="50" y="35"/>
                    <a:pt x="49" y="36"/>
                    <a:pt x="48" y="36"/>
                  </a:cubicBezTo>
                  <a:cubicBezTo>
                    <a:pt x="16" y="36"/>
                    <a:pt x="16" y="36"/>
                    <a:pt x="16" y="36"/>
                  </a:cubicBezTo>
                  <a:cubicBezTo>
                    <a:pt x="15" y="36"/>
                    <a:pt x="13" y="35"/>
                    <a:pt x="13" y="34"/>
                  </a:cubicBezTo>
                  <a:cubicBezTo>
                    <a:pt x="13" y="29"/>
                    <a:pt x="13" y="29"/>
                    <a:pt x="13" y="29"/>
                  </a:cubicBezTo>
                  <a:cubicBezTo>
                    <a:pt x="13" y="28"/>
                    <a:pt x="15" y="27"/>
                    <a:pt x="16" y="27"/>
                  </a:cubicBezTo>
                  <a:cubicBezTo>
                    <a:pt x="48" y="27"/>
                    <a:pt x="48" y="27"/>
                    <a:pt x="48" y="27"/>
                  </a:cubicBezTo>
                  <a:cubicBezTo>
                    <a:pt x="49" y="27"/>
                    <a:pt x="50" y="28"/>
                    <a:pt x="50" y="29"/>
                  </a:cubicBezTo>
                  <a:lnTo>
                    <a:pt x="50" y="34"/>
                  </a:lnTo>
                  <a:close/>
                  <a:moveTo>
                    <a:pt x="45" y="7"/>
                  </a:moveTo>
                  <a:cubicBezTo>
                    <a:pt x="45" y="8"/>
                    <a:pt x="44" y="9"/>
                    <a:pt x="43" y="9"/>
                  </a:cubicBezTo>
                  <a:cubicBezTo>
                    <a:pt x="20" y="9"/>
                    <a:pt x="20" y="9"/>
                    <a:pt x="20" y="9"/>
                  </a:cubicBezTo>
                  <a:cubicBezTo>
                    <a:pt x="19" y="9"/>
                    <a:pt x="18" y="8"/>
                    <a:pt x="18" y="7"/>
                  </a:cubicBezTo>
                  <a:cubicBezTo>
                    <a:pt x="18" y="2"/>
                    <a:pt x="18" y="2"/>
                    <a:pt x="18" y="2"/>
                  </a:cubicBezTo>
                  <a:cubicBezTo>
                    <a:pt x="18" y="1"/>
                    <a:pt x="19" y="0"/>
                    <a:pt x="20" y="0"/>
                  </a:cubicBezTo>
                  <a:cubicBezTo>
                    <a:pt x="43" y="0"/>
                    <a:pt x="43" y="0"/>
                    <a:pt x="43" y="0"/>
                  </a:cubicBezTo>
                  <a:cubicBezTo>
                    <a:pt x="44" y="0"/>
                    <a:pt x="45" y="1"/>
                    <a:pt x="45" y="2"/>
                  </a:cubicBezTo>
                  <a:lnTo>
                    <a:pt x="45" y="7"/>
                  </a:lnTo>
                  <a:close/>
                </a:path>
              </a:pathLst>
            </a:custGeom>
            <a:solidFill>
              <a:schemeClr val="bg1"/>
            </a:solidFill>
            <a:ln w="9525">
              <a:noFill/>
              <a:round/>
            </a:ln>
          </p:spPr>
          <p:txBody>
            <a:bodyPr vert="horz" wrap="square" lIns="128580" tIns="64290" rIns="128580" bIns="64290" numCol="1" anchor="t" anchorCtr="0" compatLnSpc="1"/>
            <a:p>
              <a:pPr>
                <a:lnSpc>
                  <a:spcPct val="150000"/>
                </a:lnSpc>
              </a:pPr>
              <a:endParaRPr lang="en-US" sz="800" dirty="0">
                <a:latin typeface="宋体" panose="02010600030101010101" pitchFamily="2" charset="-122"/>
                <a:ea typeface="宋体" panose="02010600030101010101" pitchFamily="2" charset="-122"/>
                <a:cs typeface="思源黑体 CN Normal" panose="020B0400000000000000" charset="-122"/>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9" grpId="0" animBg="1"/>
      <p:bldP spid="10" grpId="0" animBg="1"/>
      <p:bldP spid="12" grpId="0" bldLvl="0" animBg="1"/>
      <p:bldP spid="13" grpId="0" animBg="1"/>
      <p:bldP spid="14" grpId="0" bldLvl="0" animBg="1"/>
      <p:bldP spid="15" grpId="0" animBg="1"/>
      <p:bldP spid="16" grpId="0" animBg="1"/>
      <p:bldP spid="17" grpId="0" animBg="1"/>
      <p:bldP spid="18" grpId="0"/>
      <p:bldP spid="20" grpId="0"/>
      <p:bldP spid="21" grpId="0"/>
      <p:bldP spid="2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22" name="矩形 21"/>
          <p:cNvSpPr/>
          <p:nvPr/>
        </p:nvSpPr>
        <p:spPr>
          <a:xfrm>
            <a:off x="1254760" y="3527425"/>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3" name="图片 2" descr="矢量智能对象"/>
          <p:cNvPicPr>
            <a:picLocks noChangeAspect="1"/>
          </p:cNvPicPr>
          <p:nvPr/>
        </p:nvPicPr>
        <p:blipFill>
          <a:blip r:embed="rId2"/>
          <a:stretch>
            <a:fillRect/>
          </a:stretch>
        </p:blipFill>
        <p:spPr>
          <a:xfrm>
            <a:off x="7220585" y="3458210"/>
            <a:ext cx="3216910" cy="2940685"/>
          </a:xfrm>
          <a:prstGeom prst="rect">
            <a:avLst/>
          </a:prstGeom>
        </p:spPr>
      </p:pic>
      <p:pic>
        <p:nvPicPr>
          <p:cNvPr id="11" name="图片 10" descr="形状 3 拷贝"/>
          <p:cNvPicPr>
            <a:picLocks noChangeAspect="1"/>
          </p:cNvPicPr>
          <p:nvPr/>
        </p:nvPicPr>
        <p:blipFill>
          <a:blip r:embed="rId3"/>
          <a:stretch>
            <a:fillRect/>
          </a:stretch>
        </p:blipFill>
        <p:spPr>
          <a:xfrm>
            <a:off x="9002395" y="1337945"/>
            <a:ext cx="1435100" cy="481330"/>
          </a:xfrm>
          <a:prstGeom prst="rect">
            <a:avLst/>
          </a:prstGeom>
        </p:spPr>
      </p:pic>
      <p:sp>
        <p:nvSpPr>
          <p:cNvPr id="17" name="文本框 16"/>
          <p:cNvSpPr txBox="1"/>
          <p:nvPr/>
        </p:nvSpPr>
        <p:spPr>
          <a:xfrm>
            <a:off x="1254760" y="1257300"/>
            <a:ext cx="1807210" cy="922020"/>
          </a:xfrm>
          <a:prstGeom prst="rect">
            <a:avLst/>
          </a:prstGeom>
          <a:noFill/>
        </p:spPr>
        <p:txBody>
          <a:bodyPr wrap="square" rtlCol="0">
            <a:spAutoFit/>
          </a:bodyPr>
          <a:lstStyle/>
          <a:p>
            <a:r>
              <a:rPr lang="en-US" altLang="zh-CN" sz="5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20XX</a:t>
            </a:r>
            <a:endParaRPr lang="en-US" altLang="zh-CN" sz="5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pic>
        <p:nvPicPr>
          <p:cNvPr id="19" name="图片 18" descr="形状 3 拷贝"/>
          <p:cNvPicPr>
            <a:picLocks noChangeAspect="1"/>
          </p:cNvPicPr>
          <p:nvPr/>
        </p:nvPicPr>
        <p:blipFill>
          <a:blip r:embed="rId3"/>
          <a:stretch>
            <a:fillRect/>
          </a:stretch>
        </p:blipFill>
        <p:spPr>
          <a:xfrm>
            <a:off x="6210935" y="217170"/>
            <a:ext cx="909320" cy="304800"/>
          </a:xfrm>
          <a:prstGeom prst="rect">
            <a:avLst/>
          </a:prstGeom>
        </p:spPr>
      </p:pic>
      <p:sp>
        <p:nvSpPr>
          <p:cNvPr id="20" name="文本框 19"/>
          <p:cNvSpPr txBox="1"/>
          <p:nvPr/>
        </p:nvSpPr>
        <p:spPr>
          <a:xfrm>
            <a:off x="1254760" y="2252345"/>
            <a:ext cx="4799965" cy="1014730"/>
          </a:xfrm>
          <a:prstGeom prst="rect">
            <a:avLst/>
          </a:prstGeom>
          <a:noFill/>
        </p:spPr>
        <p:txBody>
          <a:bodyPr wrap="square" rtlCol="0">
            <a:spAutoFit/>
          </a:bodyPr>
          <a:lstStyle/>
          <a:p>
            <a:r>
              <a:rPr lang="zh-CN" altLang="en-US" sz="6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感谢您的观看</a:t>
            </a:r>
            <a:endParaRPr lang="zh-CN" altLang="en-US" sz="6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1" name="文本框 20"/>
          <p:cNvSpPr txBox="1"/>
          <p:nvPr/>
        </p:nvSpPr>
        <p:spPr>
          <a:xfrm>
            <a:off x="1254760" y="3602592"/>
            <a:ext cx="5082019" cy="460375"/>
          </a:xfrm>
          <a:prstGeom prst="rect">
            <a:avLst/>
          </a:prstGeom>
          <a:noFill/>
        </p:spPr>
        <p:txBody>
          <a:bodyPr wrap="square" rtlCol="0">
            <a:spAutoFit/>
          </a:bodyPr>
          <a:lstStyle/>
          <a:p>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答辩：孙倩</a:t>
            </a:r>
            <a:r>
              <a:rPr lang="en-US" altLang="zh-CN"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         PPT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a:t>
            </a:r>
            <a:r>
              <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杨洁</a:t>
            </a:r>
            <a:endParaRPr lang="zh-CN" altLang="en-US" sz="24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22" grpId="0" bldLvl="0" animBg="1"/>
      <p:bldP spid="17"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3" name="PA_椭圆 75"/>
          <p:cNvSpPr/>
          <p:nvPr>
            <p:custDataLst>
              <p:tags r:id="rId3"/>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01</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6" name="TextBox 1"/>
          <p:cNvSpPr txBox="1"/>
          <p:nvPr/>
        </p:nvSpPr>
        <p:spPr>
          <a:xfrm>
            <a:off x="4896485" y="2658745"/>
            <a:ext cx="2214880" cy="706755"/>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项目</a:t>
            </a:r>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简介</a:t>
            </a:r>
            <a:endPar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3"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grpSp>
        <p:nvGrpSpPr>
          <p:cNvPr id="56" name="组合 55"/>
          <p:cNvGrpSpPr/>
          <p:nvPr/>
        </p:nvGrpSpPr>
        <p:grpSpPr>
          <a:xfrm>
            <a:off x="1224280" y="1725533"/>
            <a:ext cx="2628000" cy="78411"/>
            <a:chOff x="966541" y="4244363"/>
            <a:chExt cx="9056426" cy="45719"/>
          </a:xfrm>
        </p:grpSpPr>
        <p:sp>
          <p:nvSpPr>
            <p:cNvPr id="57" name="矩形 56"/>
            <p:cNvSpPr/>
            <p:nvPr>
              <p:custDataLst>
                <p:tags r:id="rId3"/>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58" name="直接连接符 25"/>
            <p:cNvCxnSpPr>
              <a:stCxn id="57" idx="3"/>
            </p:cNvCxnSpPr>
            <p:nvPr>
              <p:custDataLst>
                <p:tags r:id="rId4"/>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3" name="组合 2"/>
          <p:cNvGrpSpPr/>
          <p:nvPr/>
        </p:nvGrpSpPr>
        <p:grpSpPr>
          <a:xfrm rot="10800000">
            <a:off x="5544185" y="4610973"/>
            <a:ext cx="2628000" cy="78411"/>
            <a:chOff x="966541" y="4244363"/>
            <a:chExt cx="9056426" cy="45719"/>
          </a:xfrm>
        </p:grpSpPr>
        <p:sp>
          <p:nvSpPr>
            <p:cNvPr id="6" name="矩形 5"/>
            <p:cNvSpPr/>
            <p:nvPr>
              <p:custDataLst>
                <p:tags r:id="rId5"/>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7" name="直接连接符 25"/>
            <p:cNvCxnSpPr>
              <a:stCxn id="6" idx="3"/>
            </p:cNvCxnSpPr>
            <p:nvPr>
              <p:custDataLst>
                <p:tags r:id="rId6"/>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4" name="文本框 3"/>
          <p:cNvSpPr txBox="1"/>
          <p:nvPr>
            <p:custDataLst>
              <p:tags r:id="rId7"/>
            </p:custDataLst>
          </p:nvPr>
        </p:nvSpPr>
        <p:spPr>
          <a:xfrm>
            <a:off x="2304415" y="2087880"/>
            <a:ext cx="5397500" cy="2306955"/>
          </a:xfrm>
          <a:prstGeom prst="rect">
            <a:avLst/>
          </a:prstGeom>
          <a:noFill/>
        </p:spPr>
        <p:txBody>
          <a:bodyPr wrap="square" rtlCol="0" anchor="t">
            <a:spAutoFit/>
          </a:bodyPr>
          <a:p>
            <a:r>
              <a:rPr lang="zh-CN" altLang="en-US" sz="2400"/>
              <a:t>本系统前台主要使用JSP作为开发语言，后台使用SqlServer作为数据库管理系统，开发环境是MyEclipse，服务器采用tomcat，开发出的一个基于Web技术的B/S结构的基于在线布置作业、在线提交、批阅一体的管理系统。</a:t>
            </a:r>
            <a:endParaRPr lang="zh-CN" altLang="en-US" sz="2400"/>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4" name="图片 3" descr="11111"/>
          <p:cNvPicPr>
            <a:picLocks noChangeAspect="1"/>
          </p:cNvPicPr>
          <p:nvPr/>
        </p:nvPicPr>
        <p:blipFill>
          <a:blip r:embed="rId3"/>
          <a:stretch>
            <a:fillRect/>
          </a:stretch>
        </p:blipFill>
        <p:spPr>
          <a:xfrm>
            <a:off x="4391660" y="0"/>
            <a:ext cx="6409690" cy="3407410"/>
          </a:xfrm>
          <a:prstGeom prst="rect">
            <a:avLst/>
          </a:prstGeom>
        </p:spPr>
      </p:pic>
      <p:pic>
        <p:nvPicPr>
          <p:cNvPr id="5" name="图片 4" descr="222222"/>
          <p:cNvPicPr>
            <a:picLocks noChangeAspect="1"/>
          </p:cNvPicPr>
          <p:nvPr/>
        </p:nvPicPr>
        <p:blipFill>
          <a:blip r:embed="rId4"/>
          <a:stretch>
            <a:fillRect/>
          </a:stretch>
        </p:blipFill>
        <p:spPr>
          <a:xfrm>
            <a:off x="-143510" y="3241040"/>
            <a:ext cx="5607050" cy="3221355"/>
          </a:xfrm>
          <a:prstGeom prst="rect">
            <a:avLst/>
          </a:prstGeom>
        </p:spPr>
      </p:pic>
      <p:sp>
        <p:nvSpPr>
          <p:cNvPr id="14" name="文本框 13"/>
          <p:cNvSpPr txBox="1"/>
          <p:nvPr>
            <p:custDataLst>
              <p:tags r:id="rId5"/>
            </p:custDataLst>
          </p:nvPr>
        </p:nvSpPr>
        <p:spPr>
          <a:xfrm>
            <a:off x="2326640" y="1649095"/>
            <a:ext cx="2331720" cy="368300"/>
          </a:xfrm>
          <a:prstGeom prst="rect">
            <a:avLst/>
          </a:prstGeom>
          <a:noFill/>
        </p:spPr>
        <p:txBody>
          <a:bodyPr wrap="square" rtlCol="0">
            <a:sp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学生登录</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后界面</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6" name="组合 55"/>
          <p:cNvGrpSpPr/>
          <p:nvPr/>
        </p:nvGrpSpPr>
        <p:grpSpPr>
          <a:xfrm>
            <a:off x="2326640" y="2115423"/>
            <a:ext cx="2628000" cy="78411"/>
            <a:chOff x="966541" y="4244363"/>
            <a:chExt cx="9056426" cy="45719"/>
          </a:xfrm>
        </p:grpSpPr>
        <p:sp>
          <p:nvSpPr>
            <p:cNvPr id="57" name="矩形 56"/>
            <p:cNvSpPr/>
            <p:nvPr>
              <p:custDataLst>
                <p:tags r:id="rId6"/>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58" name="直接连接符 25"/>
            <p:cNvCxnSpPr>
              <a:stCxn id="57" idx="3"/>
            </p:cNvCxnSpPr>
            <p:nvPr>
              <p:custDataLst>
                <p:tags r:id="rId7"/>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5" name="文本框 14"/>
          <p:cNvSpPr txBox="1"/>
          <p:nvPr>
            <p:custDataLst>
              <p:tags r:id="rId8"/>
            </p:custDataLst>
          </p:nvPr>
        </p:nvSpPr>
        <p:spPr>
          <a:xfrm>
            <a:off x="5616575" y="4718050"/>
            <a:ext cx="2331720" cy="368300"/>
          </a:xfrm>
          <a:prstGeom prst="rect">
            <a:avLst/>
          </a:prstGeom>
          <a:noFill/>
        </p:spPr>
        <p:txBody>
          <a:bodyPr wrap="square" rtlCol="0">
            <a:sp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教师登录</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后界面</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16" name="组合 15"/>
          <p:cNvGrpSpPr/>
          <p:nvPr/>
        </p:nvGrpSpPr>
        <p:grpSpPr>
          <a:xfrm rot="10800000">
            <a:off x="5616575" y="5184378"/>
            <a:ext cx="2628000" cy="78411"/>
            <a:chOff x="966541" y="4244363"/>
            <a:chExt cx="9056426" cy="45719"/>
          </a:xfrm>
        </p:grpSpPr>
        <p:sp>
          <p:nvSpPr>
            <p:cNvPr id="22" name="矩形 21"/>
            <p:cNvSpPr/>
            <p:nvPr>
              <p:custDataLst>
                <p:tags r:id="rId9"/>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23" name="直接连接符 25"/>
            <p:cNvCxnSpPr>
              <a:stCxn id="22" idx="3"/>
            </p:cNvCxnSpPr>
            <p:nvPr>
              <p:custDataLst>
                <p:tags r:id="rId10"/>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4" name="文本框 23"/>
          <p:cNvSpPr txBox="1"/>
          <p:nvPr>
            <p:custDataLst>
              <p:tags r:id="rId11"/>
            </p:custDataLst>
          </p:nvPr>
        </p:nvSpPr>
        <p:spPr>
          <a:xfrm>
            <a:off x="2232025" y="2291715"/>
            <a:ext cx="2941320" cy="744220"/>
          </a:xfrm>
          <a:prstGeom prst="rect">
            <a:avLst/>
          </a:prstGeom>
          <a:noFill/>
        </p:spPr>
        <p:txBody>
          <a:bodyPr wrap="square" rtlCol="0">
            <a:no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下载、查看、提交作业</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以及留言</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功能</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7" name="文本框 26"/>
          <p:cNvSpPr txBox="1"/>
          <p:nvPr>
            <p:custDataLst>
              <p:tags r:id="rId12"/>
            </p:custDataLst>
          </p:nvPr>
        </p:nvSpPr>
        <p:spPr>
          <a:xfrm>
            <a:off x="5616575" y="5400675"/>
            <a:ext cx="2941320" cy="744220"/>
          </a:xfrm>
          <a:prstGeom prst="rect">
            <a:avLst/>
          </a:prstGeom>
          <a:noFill/>
        </p:spPr>
        <p:txBody>
          <a:bodyPr wrap="square" rtlCol="0">
            <a:no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发布、管理、批阅</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作业</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以及留言</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功能</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8" name="图片 7" descr="33333333"/>
          <p:cNvPicPr>
            <a:picLocks noChangeAspect="1"/>
          </p:cNvPicPr>
          <p:nvPr/>
        </p:nvPicPr>
        <p:blipFill>
          <a:blip r:embed="rId3"/>
          <a:stretch>
            <a:fillRect/>
          </a:stretch>
        </p:blipFill>
        <p:spPr>
          <a:xfrm>
            <a:off x="4017645" y="0"/>
            <a:ext cx="6783705" cy="2925445"/>
          </a:xfrm>
          <a:prstGeom prst="rect">
            <a:avLst/>
          </a:prstGeom>
        </p:spPr>
      </p:pic>
      <p:sp>
        <p:nvSpPr>
          <p:cNvPr id="14" name="文本框 13"/>
          <p:cNvSpPr txBox="1"/>
          <p:nvPr>
            <p:custDataLst>
              <p:tags r:id="rId4"/>
            </p:custDataLst>
          </p:nvPr>
        </p:nvSpPr>
        <p:spPr>
          <a:xfrm>
            <a:off x="1224280" y="1259205"/>
            <a:ext cx="2331720" cy="368300"/>
          </a:xfrm>
          <a:prstGeom prst="rect">
            <a:avLst/>
          </a:prstGeom>
          <a:noFill/>
        </p:spPr>
        <p:txBody>
          <a:bodyPr wrap="square" rtlCol="0">
            <a:sp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管理员登录</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后界面</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56" name="组合 55"/>
          <p:cNvGrpSpPr/>
          <p:nvPr/>
        </p:nvGrpSpPr>
        <p:grpSpPr>
          <a:xfrm>
            <a:off x="1224280" y="1725533"/>
            <a:ext cx="2628000" cy="78411"/>
            <a:chOff x="966541" y="4244363"/>
            <a:chExt cx="9056426" cy="45719"/>
          </a:xfrm>
        </p:grpSpPr>
        <p:sp>
          <p:nvSpPr>
            <p:cNvPr id="57" name="矩形 56"/>
            <p:cNvSpPr/>
            <p:nvPr>
              <p:custDataLst>
                <p:tags r:id="rId5"/>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58" name="直接连接符 25"/>
            <p:cNvCxnSpPr>
              <a:stCxn id="57" idx="3"/>
            </p:cNvCxnSpPr>
            <p:nvPr>
              <p:custDataLst>
                <p:tags r:id="rId6"/>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2" name="文本框 1"/>
          <p:cNvSpPr txBox="1"/>
          <p:nvPr>
            <p:custDataLst>
              <p:tags r:id="rId7"/>
            </p:custDataLst>
          </p:nvPr>
        </p:nvSpPr>
        <p:spPr>
          <a:xfrm>
            <a:off x="5544185" y="3815715"/>
            <a:ext cx="4027805" cy="974090"/>
          </a:xfrm>
          <a:prstGeom prst="rect">
            <a:avLst/>
          </a:prstGeom>
          <a:noFill/>
        </p:spPr>
        <p:txBody>
          <a:bodyPr wrap="square" rtlCol="0">
            <a:no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做出</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的改变：</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网站公告页面和教学</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资料</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界面</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grpSp>
        <p:nvGrpSpPr>
          <p:cNvPr id="3" name="组合 2"/>
          <p:cNvGrpSpPr/>
          <p:nvPr/>
        </p:nvGrpSpPr>
        <p:grpSpPr>
          <a:xfrm rot="10800000">
            <a:off x="5544185" y="4610973"/>
            <a:ext cx="2628000" cy="78411"/>
            <a:chOff x="966541" y="4244363"/>
            <a:chExt cx="9056426" cy="45719"/>
          </a:xfrm>
        </p:grpSpPr>
        <p:sp>
          <p:nvSpPr>
            <p:cNvPr id="6" name="矩形 5"/>
            <p:cNvSpPr/>
            <p:nvPr>
              <p:custDataLst>
                <p:tags r:id="rId8"/>
              </p:custDataLst>
            </p:nvPr>
          </p:nvSpPr>
          <p:spPr>
            <a:xfrm>
              <a:off x="966541" y="4244363"/>
              <a:ext cx="720000" cy="45719"/>
            </a:xfrm>
            <a:prstGeom prst="rect">
              <a:avLst/>
            </a:prstGeom>
            <a:solidFill>
              <a:schemeClr val="bg1">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sz="1400" dirty="0">
                <a:latin typeface="宋体" panose="02010600030101010101" pitchFamily="2" charset="-122"/>
                <a:ea typeface="宋体" panose="02010600030101010101" pitchFamily="2" charset="-122"/>
                <a:cs typeface="思源黑体 CN Normal" panose="020B0400000000000000" charset="-122"/>
                <a:sym typeface="+mn-lt"/>
              </a:endParaRPr>
            </a:p>
          </p:txBody>
        </p:sp>
        <p:cxnSp>
          <p:nvCxnSpPr>
            <p:cNvPr id="7" name="直接连接符 25"/>
            <p:cNvCxnSpPr>
              <a:stCxn id="6" idx="3"/>
            </p:cNvCxnSpPr>
            <p:nvPr>
              <p:custDataLst>
                <p:tags r:id="rId9"/>
              </p:custDataLst>
            </p:nvPr>
          </p:nvCxnSpPr>
          <p:spPr>
            <a:xfrm>
              <a:off x="1686541" y="4267223"/>
              <a:ext cx="8336426"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pic>
        <p:nvPicPr>
          <p:cNvPr id="9" name="图片 8" descr="222222"/>
          <p:cNvPicPr>
            <a:picLocks noChangeAspect="1"/>
          </p:cNvPicPr>
          <p:nvPr>
            <p:custDataLst>
              <p:tags r:id="rId10"/>
            </p:custDataLst>
          </p:nvPr>
        </p:nvPicPr>
        <p:blipFill>
          <a:blip r:embed="rId11"/>
          <a:stretch>
            <a:fillRect/>
          </a:stretch>
        </p:blipFill>
        <p:spPr>
          <a:xfrm>
            <a:off x="-144145" y="3239770"/>
            <a:ext cx="5607050" cy="3221355"/>
          </a:xfrm>
          <a:prstGeom prst="rect">
            <a:avLst/>
          </a:prstGeom>
        </p:spPr>
      </p:pic>
      <p:sp>
        <p:nvSpPr>
          <p:cNvPr id="24" name="文本框 23"/>
          <p:cNvSpPr txBox="1"/>
          <p:nvPr>
            <p:custDataLst>
              <p:tags r:id="rId12"/>
            </p:custDataLst>
          </p:nvPr>
        </p:nvSpPr>
        <p:spPr>
          <a:xfrm>
            <a:off x="1007745" y="1854200"/>
            <a:ext cx="2941320" cy="744220"/>
          </a:xfrm>
          <a:prstGeom prst="rect">
            <a:avLst/>
          </a:prstGeom>
          <a:noFill/>
        </p:spPr>
        <p:txBody>
          <a:bodyPr wrap="square" rtlCol="0">
            <a:noAutofit/>
          </a:bodyPr>
          <a:p>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修改个人密码、用户信息管理，留言</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管理</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10" name="文本框 9"/>
          <p:cNvSpPr txBox="1"/>
          <p:nvPr>
            <p:custDataLst>
              <p:tags r:id="rId13"/>
            </p:custDataLst>
          </p:nvPr>
        </p:nvSpPr>
        <p:spPr>
          <a:xfrm>
            <a:off x="5544185" y="4789805"/>
            <a:ext cx="3630930" cy="727075"/>
          </a:xfrm>
          <a:prstGeom prst="rect">
            <a:avLst/>
          </a:prstGeom>
          <a:noFill/>
        </p:spPr>
        <p:txBody>
          <a:bodyPr wrap="square" rtlCol="0">
            <a:noAutofit/>
          </a:bodyPr>
          <a:p>
            <a:r>
              <a:rPr lang="en-US" altLang="zh-CN"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1</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、公告的（教师）录入、（学生）查询、（</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管理员）删除</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a:p>
            <a:r>
              <a:rPr lang="en-US" altLang="zh-CN"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2</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、资料信息的（教师）录入、查（学生）询、（</a:t>
            </a:r>
            <a:r>
              <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管理员）删除</a:t>
            </a:r>
            <a:endParaRPr lang="zh-CN" altLang="en-US"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1" name="图片 10" descr="形状 3 拷贝"/>
          <p:cNvPicPr>
            <a:picLocks noChangeAspect="1"/>
          </p:cNvPicPr>
          <p:nvPr/>
        </p:nvPicPr>
        <p:blipFill>
          <a:blip r:embed="rId2"/>
          <a:stretch>
            <a:fillRect/>
          </a:stretch>
        </p:blipFill>
        <p:spPr>
          <a:xfrm>
            <a:off x="9002395" y="1337945"/>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392430" y="1627505"/>
            <a:ext cx="909320" cy="304800"/>
          </a:xfrm>
          <a:prstGeom prst="rect">
            <a:avLst/>
          </a:prstGeom>
        </p:spPr>
      </p:pic>
      <p:sp>
        <p:nvSpPr>
          <p:cNvPr id="3" name="PA_椭圆 75"/>
          <p:cNvSpPr/>
          <p:nvPr>
            <p:custDataLst>
              <p:tags r:id="rId3"/>
            </p:custDataLst>
          </p:nvPr>
        </p:nvSpPr>
        <p:spPr>
          <a:xfrm>
            <a:off x="1844675" y="1819275"/>
            <a:ext cx="2385695" cy="2385695"/>
          </a:xfrm>
          <a:prstGeom prst="ellipse">
            <a:avLst/>
          </a:prstGeom>
          <a:solidFill>
            <a:schemeClr val="accent1">
              <a:lumMod val="60000"/>
              <a:lumOff val="40000"/>
              <a:alpha val="68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5400" kern="0" spc="300" noProof="0" dirty="0">
                <a:solidFill>
                  <a:prstClr val="white"/>
                </a:solidFill>
                <a:latin typeface="宋体" panose="02010600030101010101" pitchFamily="2" charset="-122"/>
                <a:ea typeface="宋体" panose="02010600030101010101" pitchFamily="2" charset="-122"/>
                <a:cs typeface="思源黑体 CN Normal" panose="020B0400000000000000" charset="-122"/>
                <a:sym typeface="+mn-lt"/>
              </a:rPr>
              <a:t>02</a:t>
            </a:r>
            <a:endParaRPr kumimoji="0" lang="en-US" altLang="zh-CN" sz="5400" i="0" u="none" strike="noStrike" kern="0" cap="none" spc="300" normalizeH="0" baseline="0" noProof="0" dirty="0">
              <a:ln>
                <a:noFill/>
              </a:ln>
              <a:solidFill>
                <a:prstClr val="white"/>
              </a:solidFill>
              <a:effectLst/>
              <a:uLnTx/>
              <a:uFillTx/>
              <a:latin typeface="宋体" panose="02010600030101010101" pitchFamily="2" charset="-122"/>
              <a:ea typeface="宋体" panose="02010600030101010101" pitchFamily="2" charset="-122"/>
              <a:cs typeface="思源黑体 CN Normal" panose="020B0400000000000000" charset="-122"/>
              <a:sym typeface="+mn-lt"/>
            </a:endParaRPr>
          </a:p>
        </p:txBody>
      </p:sp>
      <p:sp>
        <p:nvSpPr>
          <p:cNvPr id="6" name="TextBox 1"/>
          <p:cNvSpPr txBox="1"/>
          <p:nvPr/>
        </p:nvSpPr>
        <p:spPr>
          <a:xfrm>
            <a:off x="4901565" y="2658745"/>
            <a:ext cx="3738880" cy="706755"/>
          </a:xfrm>
          <a:prstGeom prst="rect">
            <a:avLst/>
          </a:prstGeom>
          <a:noFill/>
        </p:spPr>
        <p:txBody>
          <a:bodyPr wrap="none" rtlCol="0">
            <a:spAutoFit/>
          </a:bodyPr>
          <a:lstStyle/>
          <a:p>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系统功能</a:t>
            </a:r>
            <a:r>
              <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rPr>
              <a:t>的实现</a:t>
            </a:r>
            <a:endParaRPr lang="zh-CN" altLang="en-US" sz="4000" dirty="0">
              <a:solidFill>
                <a:schemeClr val="tx1">
                  <a:lumMod val="75000"/>
                  <a:lumOff val="25000"/>
                </a:schemeClr>
              </a:solidFill>
              <a:latin typeface="宋体" panose="02010600030101010101" pitchFamily="2" charset="-122"/>
              <a:ea typeface="宋体" panose="02010600030101010101" pitchFamily="2" charset="-122"/>
              <a:cs typeface="思源黑体 CN Normal" panose="020B0400000000000000" charset="-122"/>
            </a:endParaRPr>
          </a:p>
        </p:txBody>
      </p:sp>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3"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2"/>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8" name="任意多边形: 形状 7"/>
          <p:cNvSpPr/>
          <p:nvPr/>
        </p:nvSpPr>
        <p:spPr>
          <a:xfrm rot="16200000">
            <a:off x="1445895" y="985520"/>
            <a:ext cx="2762250" cy="5264785"/>
          </a:xfrm>
          <a:custGeom>
            <a:avLst/>
            <a:gdLst>
              <a:gd name="connsiteX0" fmla="*/ 3119121 w 3119121"/>
              <a:gd name="connsiteY0" fmla="*/ 0 h 8890001"/>
              <a:gd name="connsiteX1" fmla="*/ 3119120 w 3119121"/>
              <a:gd name="connsiteY1" fmla="*/ 8890001 h 8890001"/>
              <a:gd name="connsiteX2" fmla="*/ 2605512 w 3119121"/>
              <a:gd name="connsiteY2" fmla="*/ 8890001 h 8890001"/>
              <a:gd name="connsiteX3" fmla="*/ 2445757 w 3119121"/>
              <a:gd name="connsiteY3" fmla="*/ 8614558 h 8890001"/>
              <a:gd name="connsiteX4" fmla="*/ 2286000 w 3119121"/>
              <a:gd name="connsiteY4" fmla="*/ 8890001 h 8890001"/>
              <a:gd name="connsiteX5" fmla="*/ 0 w 3119121"/>
              <a:gd name="connsiteY5" fmla="*/ 8890000 h 8890001"/>
              <a:gd name="connsiteX6" fmla="*/ 1 w 3119121"/>
              <a:gd name="connsiteY6" fmla="*/ 0 h 8890001"/>
              <a:gd name="connsiteX7" fmla="*/ 3119121 w 3119121"/>
              <a:gd name="connsiteY7" fmla="*/ 0 h 88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121" h="8890001">
                <a:moveTo>
                  <a:pt x="3119121" y="0"/>
                </a:moveTo>
                <a:lnTo>
                  <a:pt x="3119120" y="8890001"/>
                </a:lnTo>
                <a:lnTo>
                  <a:pt x="2605512" y="8890001"/>
                </a:lnTo>
                <a:lnTo>
                  <a:pt x="2445757" y="8614558"/>
                </a:lnTo>
                <a:lnTo>
                  <a:pt x="2286000" y="8890001"/>
                </a:lnTo>
                <a:lnTo>
                  <a:pt x="0" y="8890000"/>
                </a:lnTo>
                <a:lnTo>
                  <a:pt x="1" y="0"/>
                </a:lnTo>
                <a:lnTo>
                  <a:pt x="3119121" y="0"/>
                </a:lnTo>
                <a:close/>
              </a:path>
            </a:pathLst>
          </a:custGeom>
          <a:solidFill>
            <a:schemeClr val="bg1">
              <a:lumMod val="7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grpSp>
        <p:nvGrpSpPr>
          <p:cNvPr id="145" name="组合 144"/>
          <p:cNvGrpSpPr/>
          <p:nvPr/>
        </p:nvGrpSpPr>
        <p:grpSpPr>
          <a:xfrm>
            <a:off x="6984365" y="216535"/>
            <a:ext cx="2655570" cy="528955"/>
            <a:chOff x="12788" y="320"/>
            <a:chExt cx="4182" cy="833"/>
          </a:xfrm>
        </p:grpSpPr>
        <p:cxnSp>
          <p:nvCxnSpPr>
            <p:cNvPr id="142" name="直接连接符 141"/>
            <p:cNvCxnSpPr/>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43" name="椭圆 142"/>
            <p:cNvSpPr/>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4" name="文本框 143"/>
            <p:cNvSpPr txBox="1"/>
            <p:nvPr/>
          </p:nvSpPr>
          <p:spPr>
            <a:xfrm>
              <a:off x="12788" y="320"/>
              <a:ext cx="3944" cy="833"/>
            </a:xfrm>
            <a:prstGeom prst="rect">
              <a:avLst/>
            </a:prstGeom>
            <a:noFill/>
          </p:spPr>
          <p:txBody>
            <a:bodyPr wrap="none" rtlCol="0" anchor="t">
              <a:noAutofit/>
            </a:bodyPr>
            <a:lstStyle/>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系统的功能实现</a:t>
              </a:r>
              <a:r>
                <a:rPr lang="zh-CN" altLang="en-US" sz="3200" b="1" dirty="0">
                  <a:latin typeface="宋体" panose="02010600030101010101" pitchFamily="2" charset="-122"/>
                  <a:ea typeface="宋体" panose="02010600030101010101" pitchFamily="2" charset="-122"/>
                  <a:cs typeface="思源黑体 CN Normal" panose="020B0400000000000000" charset="-122"/>
                </a:rPr>
                <a:t>细节</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
        <p:nvSpPr>
          <p:cNvPr id="4" name="文本框 3"/>
          <p:cNvSpPr txBox="1"/>
          <p:nvPr/>
        </p:nvSpPr>
        <p:spPr>
          <a:xfrm>
            <a:off x="71755" y="791845"/>
            <a:ext cx="3600450" cy="368300"/>
          </a:xfrm>
          <a:prstGeom prst="rect">
            <a:avLst/>
          </a:prstGeom>
          <a:noFill/>
        </p:spPr>
        <p:txBody>
          <a:bodyPr wrap="square" rtlCol="0">
            <a:spAutoFit/>
          </a:bodyPr>
          <a:p>
            <a:r>
              <a:rPr lang="zh-CN" altLang="en-US"/>
              <a:t>公告类：</a:t>
            </a:r>
            <a:endParaRPr lang="zh-CN" altLang="en-US"/>
          </a:p>
        </p:txBody>
      </p:sp>
      <p:pic>
        <p:nvPicPr>
          <p:cNvPr id="7" name="图片 6"/>
          <p:cNvPicPr>
            <a:picLocks noChangeAspect="1"/>
          </p:cNvPicPr>
          <p:nvPr>
            <p:custDataLst>
              <p:tags r:id="rId3"/>
            </p:custDataLst>
          </p:nvPr>
        </p:nvPicPr>
        <p:blipFill>
          <a:blip r:embed="rId4"/>
          <a:stretch>
            <a:fillRect/>
          </a:stretch>
        </p:blipFill>
        <p:spPr>
          <a:xfrm>
            <a:off x="5256530" y="1367790"/>
            <a:ext cx="6240780" cy="5052060"/>
          </a:xfrm>
          <a:prstGeom prst="rect">
            <a:avLst/>
          </a:prstGeom>
        </p:spPr>
      </p:pic>
      <p:pic>
        <p:nvPicPr>
          <p:cNvPr id="3" name="图片 2"/>
          <p:cNvPicPr>
            <a:picLocks noChangeAspect="1"/>
          </p:cNvPicPr>
          <p:nvPr>
            <p:custDataLst>
              <p:tags r:id="rId5"/>
            </p:custDataLst>
          </p:nvPr>
        </p:nvPicPr>
        <p:blipFill>
          <a:blip r:embed="rId6"/>
          <a:stretch>
            <a:fillRect/>
          </a:stretch>
        </p:blipFill>
        <p:spPr>
          <a:xfrm>
            <a:off x="0" y="1727835"/>
            <a:ext cx="5615940" cy="3986530"/>
          </a:xfrm>
          <a:prstGeom prst="rect">
            <a:avLst/>
          </a:prstGeom>
        </p:spPr>
      </p:pic>
      <p:sp>
        <p:nvSpPr>
          <p:cNvPr id="10" name="文本框 9"/>
          <p:cNvSpPr txBox="1"/>
          <p:nvPr>
            <p:custDataLst>
              <p:tags r:id="rId7"/>
            </p:custDataLst>
          </p:nvPr>
        </p:nvSpPr>
        <p:spPr>
          <a:xfrm>
            <a:off x="5112385" y="872490"/>
            <a:ext cx="3600450" cy="368300"/>
          </a:xfrm>
          <a:prstGeom prst="rect">
            <a:avLst/>
          </a:prstGeom>
          <a:noFill/>
        </p:spPr>
        <p:txBody>
          <a:bodyPr wrap="square" rtlCol="0">
            <a:spAutoFit/>
          </a:bodyPr>
          <a:p>
            <a:r>
              <a:rPr lang="zh-CN" altLang="en-US"/>
              <a:t>公告</a:t>
            </a:r>
            <a:r>
              <a:rPr lang="zh-CN" altLang="en-US"/>
              <a:t>活动图：</a:t>
            </a: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sp>
        <p:nvSpPr>
          <p:cNvPr id="5" name="矩形 4"/>
          <p:cNvSpPr/>
          <p:nvPr/>
        </p:nvSpPr>
        <p:spPr>
          <a:xfrm>
            <a:off x="4596130" y="1593215"/>
            <a:ext cx="5832475" cy="3888105"/>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pic>
        <p:nvPicPr>
          <p:cNvPr id="11" name="图片 10" descr="形状 3 拷贝"/>
          <p:cNvPicPr>
            <a:picLocks noChangeAspect="1"/>
          </p:cNvPicPr>
          <p:nvPr/>
        </p:nvPicPr>
        <p:blipFill>
          <a:blip r:embed="rId2"/>
          <a:stretch>
            <a:fillRect/>
          </a:stretch>
        </p:blipFill>
        <p:spPr>
          <a:xfrm>
            <a:off x="8923655" y="777240"/>
            <a:ext cx="1435100" cy="481330"/>
          </a:xfrm>
          <a:prstGeom prst="rect">
            <a:avLst/>
          </a:prstGeom>
        </p:spPr>
      </p:pic>
      <p:pic>
        <p:nvPicPr>
          <p:cNvPr id="19" name="图片 18" descr="形状 3 拷贝"/>
          <p:cNvPicPr>
            <a:picLocks noChangeAspect="1"/>
          </p:cNvPicPr>
          <p:nvPr/>
        </p:nvPicPr>
        <p:blipFill>
          <a:blip r:embed="rId2"/>
          <a:stretch>
            <a:fillRect/>
          </a:stretch>
        </p:blipFill>
        <p:spPr>
          <a:xfrm>
            <a:off x="523240" y="207645"/>
            <a:ext cx="909320" cy="304800"/>
          </a:xfrm>
          <a:prstGeom prst="rect">
            <a:avLst/>
          </a:prstGeom>
        </p:spPr>
      </p:pic>
      <p:sp>
        <p:nvSpPr>
          <p:cNvPr id="25" name="矩形 24"/>
          <p:cNvSpPr/>
          <p:nvPr/>
        </p:nvSpPr>
        <p:spPr>
          <a:xfrm>
            <a:off x="6359525" y="5853430"/>
            <a:ext cx="4464685" cy="612000"/>
          </a:xfrm>
          <a:prstGeom prst="rect">
            <a:avLst/>
          </a:prstGeom>
          <a:solidFill>
            <a:schemeClr val="accent1">
              <a:lumMod val="40000"/>
              <a:lumOff val="60000"/>
              <a:alpha val="18000"/>
            </a:schemeClr>
          </a:solidFill>
          <a:ln w="12700" cap="rnd">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宋体" panose="02010600030101010101" pitchFamily="2" charset="-122"/>
              <a:ea typeface="宋体" panose="02010600030101010101" pitchFamily="2" charset="-122"/>
              <a:cs typeface="思源黑体 CN Normal" panose="020B0400000000000000" charset="-122"/>
            </a:endParaRPr>
          </a:p>
        </p:txBody>
      </p:sp>
      <p:sp>
        <p:nvSpPr>
          <p:cNvPr id="8" name="任意多边形: 形状 7"/>
          <p:cNvSpPr/>
          <p:nvPr/>
        </p:nvSpPr>
        <p:spPr>
          <a:xfrm rot="16200000">
            <a:off x="1445895" y="985520"/>
            <a:ext cx="2762250" cy="5264785"/>
          </a:xfrm>
          <a:custGeom>
            <a:avLst/>
            <a:gdLst>
              <a:gd name="connsiteX0" fmla="*/ 3119121 w 3119121"/>
              <a:gd name="connsiteY0" fmla="*/ 0 h 8890001"/>
              <a:gd name="connsiteX1" fmla="*/ 3119120 w 3119121"/>
              <a:gd name="connsiteY1" fmla="*/ 8890001 h 8890001"/>
              <a:gd name="connsiteX2" fmla="*/ 2605512 w 3119121"/>
              <a:gd name="connsiteY2" fmla="*/ 8890001 h 8890001"/>
              <a:gd name="connsiteX3" fmla="*/ 2445757 w 3119121"/>
              <a:gd name="connsiteY3" fmla="*/ 8614558 h 8890001"/>
              <a:gd name="connsiteX4" fmla="*/ 2286000 w 3119121"/>
              <a:gd name="connsiteY4" fmla="*/ 8890001 h 8890001"/>
              <a:gd name="connsiteX5" fmla="*/ 0 w 3119121"/>
              <a:gd name="connsiteY5" fmla="*/ 8890000 h 8890001"/>
              <a:gd name="connsiteX6" fmla="*/ 1 w 3119121"/>
              <a:gd name="connsiteY6" fmla="*/ 0 h 8890001"/>
              <a:gd name="connsiteX7" fmla="*/ 3119121 w 3119121"/>
              <a:gd name="connsiteY7" fmla="*/ 0 h 889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19121" h="8890001">
                <a:moveTo>
                  <a:pt x="3119121" y="0"/>
                </a:moveTo>
                <a:lnTo>
                  <a:pt x="3119120" y="8890001"/>
                </a:lnTo>
                <a:lnTo>
                  <a:pt x="2605512" y="8890001"/>
                </a:lnTo>
                <a:lnTo>
                  <a:pt x="2445757" y="8614558"/>
                </a:lnTo>
                <a:lnTo>
                  <a:pt x="2286000" y="8890001"/>
                </a:lnTo>
                <a:lnTo>
                  <a:pt x="0" y="8890000"/>
                </a:lnTo>
                <a:lnTo>
                  <a:pt x="1" y="0"/>
                </a:lnTo>
                <a:lnTo>
                  <a:pt x="3119121" y="0"/>
                </a:lnTo>
                <a:close/>
              </a:path>
            </a:pathLst>
          </a:custGeom>
          <a:solidFill>
            <a:schemeClr val="bg1">
              <a:lumMod val="75000"/>
              <a:alpha val="9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hangingPunct="0">
              <a:defRPr/>
            </a:pPr>
            <a:endParaRPr lang="zh-CN" altLang="en-US" sz="975" dirty="0">
              <a:latin typeface="宋体" panose="02010600030101010101" pitchFamily="2" charset="-122"/>
              <a:ea typeface="宋体" panose="02010600030101010101" pitchFamily="2" charset="-122"/>
              <a:cs typeface="思源黑体 CN Normal" panose="020B0400000000000000" charset="-122"/>
            </a:endParaRPr>
          </a:p>
        </p:txBody>
      </p:sp>
      <p:pic>
        <p:nvPicPr>
          <p:cNvPr id="3" name="图片 2"/>
          <p:cNvPicPr>
            <a:picLocks noChangeAspect="1"/>
          </p:cNvPicPr>
          <p:nvPr>
            <p:custDataLst>
              <p:tags r:id="rId3"/>
            </p:custDataLst>
          </p:nvPr>
        </p:nvPicPr>
        <p:blipFill>
          <a:blip r:embed="rId4"/>
          <a:stretch>
            <a:fillRect/>
          </a:stretch>
        </p:blipFill>
        <p:spPr>
          <a:xfrm>
            <a:off x="4131945" y="1258570"/>
            <a:ext cx="6367145" cy="4222750"/>
          </a:xfrm>
          <a:prstGeom prst="rect">
            <a:avLst/>
          </a:prstGeom>
        </p:spPr>
      </p:pic>
      <p:sp>
        <p:nvSpPr>
          <p:cNvPr id="7" name="文本框 6"/>
          <p:cNvSpPr txBox="1"/>
          <p:nvPr>
            <p:custDataLst>
              <p:tags r:id="rId5"/>
            </p:custDataLst>
          </p:nvPr>
        </p:nvSpPr>
        <p:spPr>
          <a:xfrm>
            <a:off x="360045" y="3240405"/>
            <a:ext cx="3600450" cy="368300"/>
          </a:xfrm>
          <a:prstGeom prst="rect">
            <a:avLst/>
          </a:prstGeom>
          <a:noFill/>
        </p:spPr>
        <p:txBody>
          <a:bodyPr wrap="square" rtlCol="0">
            <a:spAutoFit/>
          </a:bodyPr>
          <a:p>
            <a:r>
              <a:rPr lang="zh-CN" altLang="en-US"/>
              <a:t>实现公告类之添加</a:t>
            </a:r>
            <a:r>
              <a:rPr lang="zh-CN" altLang="en-US"/>
              <a:t>公告：</a:t>
            </a:r>
            <a:endParaRPr lang="zh-CN" altLang="en-US"/>
          </a:p>
        </p:txBody>
      </p:sp>
      <p:grpSp>
        <p:nvGrpSpPr>
          <p:cNvPr id="10" name="组合 9"/>
          <p:cNvGrpSpPr/>
          <p:nvPr/>
        </p:nvGrpSpPr>
        <p:grpSpPr>
          <a:xfrm>
            <a:off x="6984365" y="216535"/>
            <a:ext cx="2655570" cy="528955"/>
            <a:chOff x="12788" y="320"/>
            <a:chExt cx="4182" cy="833"/>
          </a:xfrm>
        </p:grpSpPr>
        <p:cxnSp>
          <p:nvCxnSpPr>
            <p:cNvPr id="12" name="直接连接符 11"/>
            <p:cNvCxnSpPr/>
            <p:nvPr>
              <p:custDataLst>
                <p:tags r:id="rId6"/>
              </p:custDataLst>
            </p:nvPr>
          </p:nvCxnSpPr>
          <p:spPr>
            <a:xfrm rot="16200000" flipH="1">
              <a:off x="16699" y="168"/>
              <a:ext cx="0" cy="541"/>
            </a:xfrm>
            <a:prstGeom prst="line">
              <a:avLst/>
            </a:prstGeom>
            <a:solidFill>
              <a:srgbClr val="64A177"/>
            </a:solidFill>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13" name="椭圆 12"/>
            <p:cNvSpPr/>
            <p:nvPr>
              <p:custDataLst>
                <p:tags r:id="rId7"/>
              </p:custDataLst>
            </p:nvPr>
          </p:nvSpPr>
          <p:spPr>
            <a:xfrm rot="16200000" flipH="1">
              <a:off x="16428" y="401"/>
              <a:ext cx="108" cy="107"/>
            </a:xfrm>
            <a:prstGeom prst="ellipse">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0" hangingPunct="0">
                <a:defRPr/>
              </a:pPr>
              <a:endParaRPr lang="zh-CN" altLang="en-US" noProof="1">
                <a:latin typeface="宋体" panose="02010600030101010101" pitchFamily="2" charset="-122"/>
                <a:ea typeface="宋体" panose="02010600030101010101" pitchFamily="2" charset="-122"/>
                <a:cs typeface="思源黑体 CN Normal" panose="020B0400000000000000" charset="-122"/>
              </a:endParaRPr>
            </a:p>
          </p:txBody>
        </p:sp>
        <p:sp>
          <p:nvSpPr>
            <p:cNvPr id="14" name="文本框 13"/>
            <p:cNvSpPr txBox="1"/>
            <p:nvPr>
              <p:custDataLst>
                <p:tags r:id="rId8"/>
              </p:custDataLst>
            </p:nvPr>
          </p:nvSpPr>
          <p:spPr>
            <a:xfrm>
              <a:off x="12788" y="320"/>
              <a:ext cx="3944" cy="833"/>
            </a:xfrm>
            <a:prstGeom prst="rect">
              <a:avLst/>
            </a:prstGeom>
            <a:noFill/>
          </p:spPr>
          <p:txBody>
            <a:bodyPr wrap="none" rtlCol="0" anchor="t">
              <a:noAutofit/>
            </a:bodyPr>
            <a:p>
              <a:pPr algn="l"/>
              <a:r>
                <a:rPr lang="zh-CN" altLang="en-US" sz="3200" b="1" dirty="0">
                  <a:latin typeface="宋体" panose="02010600030101010101" pitchFamily="2" charset="-122"/>
                  <a:ea typeface="宋体" panose="02010600030101010101" pitchFamily="2" charset="-122"/>
                  <a:cs typeface="思源黑体 CN Normal" panose="020B0400000000000000" charset="-122"/>
                </a:rPr>
                <a:t>系统的功能实现</a:t>
              </a:r>
              <a:r>
                <a:rPr lang="zh-CN" altLang="en-US" sz="3200" b="1" dirty="0">
                  <a:latin typeface="宋体" panose="02010600030101010101" pitchFamily="2" charset="-122"/>
                  <a:ea typeface="宋体" panose="02010600030101010101" pitchFamily="2" charset="-122"/>
                  <a:cs typeface="思源黑体 CN Normal" panose="020B0400000000000000" charset="-122"/>
                </a:rPr>
                <a:t>细节</a:t>
              </a:r>
              <a:endParaRPr lang="zh-CN" altLang="en-US" sz="3200" b="1" dirty="0">
                <a:latin typeface="宋体" panose="02010600030101010101" pitchFamily="2" charset="-122"/>
                <a:ea typeface="宋体" panose="02010600030101010101" pitchFamily="2" charset="-122"/>
                <a:cs typeface="思源黑体 CN Normal" panose="020B04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50"/>
    </mc:Choice>
    <mc:Fallback>
      <p:transition spd="med"/>
    </mc:Fallback>
  </mc:AlternateContent>
  <p:timing>
    <p:tnLst>
      <p:par>
        <p:cTn id="1" dur="indefinite" restart="never" nodeType="tmRoot"/>
      </p:par>
    </p:tnLst>
    <p:bldLst>
      <p:bldP spid="5" grpId="0" animBg="1"/>
      <p:bldP spid="8" grpId="0" animBg="1"/>
    </p:bldLst>
  </p:timing>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PA" val="v4.1.3"/>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PA" val="v4.1.3"/>
</p:tagLst>
</file>

<file path=ppt/tags/tag41.xml><?xml version="1.0" encoding="utf-8"?>
<p:tagLst xmlns:p="http://schemas.openxmlformats.org/presentationml/2006/main">
  <p:tag name="PA" val="v4.1.3"/>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PA" val="v4.1.3"/>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PA" val="v4.1.3"/>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PP_MARK_KEY" val="e1904b59-027d-452a-92d5-64bca5e304e8"/>
  <p:tag name="COMMONDATA" val="eyJoZGlkIjoiNzNlZDAyYjc4YTM5ODVhNGY0Y2UyN2JkNjEyYmJkNDAifQ=="/>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ww.2ppt.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1322</Words>
  <Application>WPS 演示</Application>
  <PresentationFormat>自定义</PresentationFormat>
  <Paragraphs>178</Paragraphs>
  <Slides>21</Slides>
  <Notes>16</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21</vt:i4>
      </vt:variant>
    </vt:vector>
  </HeadingPairs>
  <TitlesOfParts>
    <vt:vector size="32" baseType="lpstr">
      <vt:lpstr>Arial</vt:lpstr>
      <vt:lpstr>宋体</vt:lpstr>
      <vt:lpstr>Wingdings</vt:lpstr>
      <vt:lpstr>思源黑体 CN Normal</vt:lpstr>
      <vt:lpstr>黑体</vt:lpstr>
      <vt:lpstr>Calibri</vt:lpstr>
      <vt:lpstr>华文细黑</vt:lpstr>
      <vt:lpstr>微软雅黑</vt:lpstr>
      <vt:lpstr>Arial Unicode MS</vt:lpstr>
      <vt:lpstr>Calibri</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www.2ppt.com-爱PPT提供资源下载</dc:title>
  <dc:creator>www.2ppt.com-爱PPT提供资源下载</dc:creator>
  <dc:description>www.2ppt.com-爱PPT提供资源下载</dc:description>
  <dc:subject>www.2ppt.com-爱PPT提供资源下载</dc:subject>
  <cp:lastModifiedBy>杨小姐</cp:lastModifiedBy>
  <cp:revision>3</cp:revision>
  <dcterms:created xsi:type="dcterms:W3CDTF">2021-07-02T00:20:00Z</dcterms:created>
  <dcterms:modified xsi:type="dcterms:W3CDTF">2022-12-16T04:15:57Z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20AD451B28714B6E90EB5FC9FF0326CE</vt:lpwstr>
  </property>
</Properties>
</file>