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0" r:id="rId6"/>
    <p:sldId id="259" r:id="rId7"/>
    <p:sldId id="261" r:id="rId8"/>
    <p:sldId id="276" r:id="rId9"/>
    <p:sldId id="262" r:id="rId10"/>
    <p:sldId id="265" r:id="rId11"/>
    <p:sldId id="263" r:id="rId12"/>
    <p:sldId id="264" r:id="rId13"/>
    <p:sldId id="266" r:id="rId14"/>
    <p:sldId id="273" r:id="rId15"/>
    <p:sldId id="267" r:id="rId16"/>
    <p:sldId id="268" r:id="rId17"/>
    <p:sldId id="269" r:id="rId18"/>
    <p:sldId id="279" r:id="rId19"/>
    <p:sldId id="280" r:id="rId20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FFFFFF"/>
    <a:srgbClr val="49600B"/>
    <a:srgbClr val="F8F8F8"/>
    <a:srgbClr val="F2F2F2"/>
    <a:srgbClr val="B5C18A"/>
    <a:srgbClr val="F7F6F1"/>
    <a:srgbClr val="F4EEF7"/>
    <a:srgbClr val="8E9B03"/>
    <a:srgbClr val="EE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7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tags" Target="../tags/tag6.xml"/><Relationship Id="rId2" Type="http://schemas.openxmlformats.org/officeDocument/2006/relationships/image" Target="../media/image5.jpe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/>
        </p:nvSpPr>
        <p:spPr>
          <a:xfrm>
            <a:off x="1447048" y="942549"/>
            <a:ext cx="877053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rgbClr val="8FA6A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en-US" altLang="zh-CN" sz="6000" b="1" dirty="0">
                <a:solidFill>
                  <a:srgbClr val="49600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Y A C W</a:t>
            </a:r>
            <a:endParaRPr lang="en-US" altLang="zh-CN" sz="6000" b="1" dirty="0">
              <a:solidFill>
                <a:srgbClr val="49600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79345" y="4012565"/>
            <a:ext cx="75476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685800"/>
            <a:r>
              <a:rPr lang="en-US" altLang="zh-CN" sz="32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sym typeface="+mn-ea"/>
              </a:rPr>
              <a:t>  </a:t>
            </a:r>
            <a:r>
              <a:rPr lang="zh-CN" altLang="en-US" sz="32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sym typeface="+mn-ea"/>
              </a:rPr>
              <a:t>总体描述</a:t>
            </a:r>
            <a:r>
              <a:rPr lang="en-US" altLang="zh-CN" sz="32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sym typeface="+mn-ea"/>
              </a:rPr>
              <a:t>. </a:t>
            </a:r>
            <a:r>
              <a:rPr lang="zh-CN" altLang="en-US" sz="32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sym typeface="+mn-ea"/>
              </a:rPr>
              <a:t>具体要求</a:t>
            </a:r>
            <a:r>
              <a:rPr lang="en-US" altLang="zh-CN" sz="32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sym typeface="+mn-ea"/>
              </a:rPr>
              <a:t>. </a:t>
            </a:r>
            <a:r>
              <a:rPr lang="zh-CN" altLang="en-US" sz="32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sym typeface="+mn-ea"/>
              </a:rPr>
              <a:t>验收标准</a:t>
            </a:r>
            <a:r>
              <a:rPr lang="en-US" altLang="zh-CN" sz="32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sym typeface="+mn-ea"/>
              </a:rPr>
              <a:t>.</a:t>
            </a:r>
            <a:r>
              <a:rPr lang="zh-CN" altLang="en-US" sz="32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sym typeface="+mn-ea"/>
              </a:rPr>
              <a:t>功能</a:t>
            </a:r>
            <a:r>
              <a:rPr lang="zh-CN" altLang="en-US" sz="32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sym typeface="+mn-ea"/>
              </a:rPr>
              <a:t>描述</a:t>
            </a:r>
            <a:endParaRPr lang="zh-CN" altLang="en-US" sz="3200" dirty="0">
              <a:solidFill>
                <a:prstClr val="white">
                  <a:lumMod val="50000"/>
                </a:prstClr>
              </a:solidFill>
              <a:latin typeface="Calibri Light" panose="020F0302020204030204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文本框 45"/>
          <p:cNvSpPr>
            <a:spLocks noChangeArrowheads="1"/>
          </p:cNvSpPr>
          <p:nvPr/>
        </p:nvSpPr>
        <p:spPr bwMode="auto">
          <a:xfrm>
            <a:off x="601980" y="733425"/>
            <a:ext cx="312864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1" tIns="34270" rIns="68541" bIns="34270">
            <a:spAutoFit/>
          </a:bodyPr>
          <a:p>
            <a:pPr algn="ctr"/>
            <a:r>
              <a:rPr lang="zh-CN" altLang="en-US" sz="4000" b="1" dirty="0">
                <a:solidFill>
                  <a:srgbClr val="5E7A02"/>
                </a:solidFill>
                <a:latin typeface="微软雅黑 Light" panose="020B0502040204020203" pitchFamily="34" charset="-122"/>
                <a:sym typeface="微软雅黑" panose="020B0503020204020204" charset="-122"/>
              </a:rPr>
              <a:t>总体</a:t>
            </a:r>
            <a:r>
              <a:rPr lang="zh-CN" altLang="en-US" sz="4000" b="1" dirty="0">
                <a:solidFill>
                  <a:srgbClr val="5E7A02"/>
                </a:solidFill>
                <a:latin typeface="微软雅黑 Light" panose="020B0502040204020203" pitchFamily="34" charset="-122"/>
                <a:sym typeface="微软雅黑" panose="020B0503020204020204" charset="-122"/>
              </a:rPr>
              <a:t>描述</a:t>
            </a:r>
            <a:endParaRPr lang="zh-CN" altLang="en-US" sz="4000" b="1" dirty="0">
              <a:solidFill>
                <a:srgbClr val="5E7A02"/>
              </a:solidFill>
              <a:latin typeface="微软雅黑 Light" panose="020B0502040204020203" pitchFamily="34" charset="-122"/>
              <a:sym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09725" y="2319020"/>
            <a:ext cx="1915795" cy="1886585"/>
          </a:xfrm>
          <a:prstGeom prst="rect">
            <a:avLst/>
          </a:prstGeom>
          <a:solidFill>
            <a:srgbClr val="5E7A02">
              <a:alpha val="7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Right" fov="7200000">
              <a:rot lat="0" lon="19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defTabSz="685800"/>
            <a:r>
              <a:rPr lang="en-US" altLang="zh-CN" sz="3200" b="1" dirty="0">
                <a:solidFill>
                  <a:schemeClr val="bg1"/>
                </a:solidFill>
                <a:latin typeface="Calibri" panose="020F0502020204030204"/>
                <a:sym typeface="+mn-ea"/>
              </a:rPr>
              <a:t>01</a:t>
            </a:r>
            <a:r>
              <a:rPr lang="en-US" altLang="zh-CN" sz="2000" b="1" dirty="0">
                <a:solidFill>
                  <a:schemeClr val="bg1"/>
                </a:solidFill>
                <a:latin typeface="Calibri" panose="020F0502020204030204"/>
                <a:sym typeface="+mn-ea"/>
              </a:rPr>
              <a:t>  </a:t>
            </a:r>
            <a:endParaRPr lang="en-US" altLang="zh-CN" sz="2000" b="1" dirty="0">
              <a:solidFill>
                <a:schemeClr val="bg1"/>
              </a:solidFill>
              <a:latin typeface="Calibri" panose="020F0502020204030204"/>
              <a:sym typeface="+mn-ea"/>
            </a:endParaRPr>
          </a:p>
          <a:p>
            <a:pPr algn="ctr" defTabSz="685800"/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开发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意图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71085" y="2503170"/>
            <a:ext cx="1871345" cy="1851660"/>
          </a:xfrm>
          <a:prstGeom prst="rect">
            <a:avLst/>
          </a:prstGeom>
          <a:solidFill>
            <a:srgbClr val="5E7A02">
              <a:alpha val="7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Right" fov="7200000">
              <a:rot lat="0" lon="19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defTabSz="685800"/>
            <a:r>
              <a:rPr lang="en-US" altLang="zh-CN" sz="2800" b="1" dirty="0">
                <a:solidFill>
                  <a:schemeClr val="bg1"/>
                </a:solidFill>
                <a:latin typeface="Calibri" panose="020F0502020204030204"/>
                <a:sym typeface="+mn-ea"/>
              </a:rPr>
              <a:t>02</a:t>
            </a:r>
            <a:endParaRPr lang="en-US" altLang="zh-CN" sz="2800" b="1" dirty="0">
              <a:solidFill>
                <a:schemeClr val="bg1"/>
              </a:solidFill>
              <a:latin typeface="Calibri" panose="020F0502020204030204"/>
              <a:sym typeface="+mn-ea"/>
            </a:endParaRPr>
          </a:p>
          <a:p>
            <a:pPr algn="ctr" defTabSz="685800"/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应用目标和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范围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087995" y="2503170"/>
            <a:ext cx="1905635" cy="1908810"/>
          </a:xfrm>
          <a:prstGeom prst="rect">
            <a:avLst/>
          </a:prstGeom>
          <a:solidFill>
            <a:srgbClr val="5E7A02">
              <a:alpha val="7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Right" fov="7200000">
              <a:rot lat="0" lon="19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defTabSz="685800"/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03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ea"/>
              <a:sym typeface="+mn-ea"/>
            </a:endParaRPr>
          </a:p>
          <a:p>
            <a:pPr algn="ctr" defTabSz="685800"/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产品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前景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5" grpId="0" bldLvl="0" animBg="1"/>
      <p:bldP spid="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38150" y="354330"/>
            <a:ext cx="2891155" cy="797560"/>
          </a:xfrm>
          <a:prstGeom prst="round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31215" y="430530"/>
            <a:ext cx="3432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49600B"/>
                </a:solidFill>
              </a:rPr>
              <a:t>开发意图</a:t>
            </a:r>
            <a:endParaRPr lang="zh-CN" altLang="en-US" sz="3600">
              <a:solidFill>
                <a:srgbClr val="49600B"/>
              </a:solidFill>
            </a:endParaRPr>
          </a:p>
        </p:txBody>
      </p:sp>
      <p:sp>
        <p:nvSpPr>
          <p:cNvPr id="4100" name="TextBox 13"/>
          <p:cNvSpPr txBox="1"/>
          <p:nvPr/>
        </p:nvSpPr>
        <p:spPr>
          <a:xfrm>
            <a:off x="1697990" y="3643630"/>
            <a:ext cx="383603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p>
            <a:pPr lvl="0" defTabSz="1216025" eaLnBrk="1" hangingPunct="1">
              <a:spcBef>
                <a:spcPct val="20000"/>
              </a:spcBef>
            </a:pPr>
            <a:r>
              <a:rPr lang="en-US" altLang="zh-CN" sz="2400" b="1" dirty="0">
                <a:solidFill>
                  <a:srgbClr val="49600B"/>
                </a:solidFill>
                <a:latin typeface="Calibri Light" panose="020F0302020204030204"/>
                <a:ea typeface="微软雅黑" panose="020B0503020204020204" charset="-122"/>
                <a:sym typeface="+mn-ea"/>
              </a:rPr>
              <a:t> 产品前景</a:t>
            </a:r>
            <a:endParaRPr lang="en-US" altLang="zh-CN" sz="2400" b="1" dirty="0">
              <a:solidFill>
                <a:srgbClr val="49600B"/>
              </a:solidFill>
              <a:latin typeface="Calibri Light" panose="020F0302020204030204"/>
              <a:ea typeface="微软雅黑" panose="020B0503020204020204" charset="-122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31215" y="1798320"/>
            <a:ext cx="4702810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使用前后端分离架构，结合 OpenAI 提供的 GPT-3.5 / GPT-4 API，构建一个提供对话、问答、翻译、咨询、游戏等功能，以及 Prompt 商店、人格选择等拓展功能的网页应用。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1215" y="4375785"/>
            <a:ext cx="4703445" cy="2030095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目前市场上同目标的产品较多，但未见有允许用户自行部署、管理数据且前后端分离（主要考虑 OpenAI API 服务器访问的网络问题）的开源项目。且竞争产品多是止步于简单的附加功能，并未查询到有产品计划推出基于 GPT 模型的文字游戏引擎。因此，我们认为该产品具有较强的竞争力。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圆角矩形 7"/>
          <p:cNvSpPr/>
          <p:nvPr>
            <p:custDataLst>
              <p:tags r:id="rId1"/>
            </p:custDataLst>
          </p:nvPr>
        </p:nvSpPr>
        <p:spPr>
          <a:xfrm>
            <a:off x="6654800" y="1998980"/>
            <a:ext cx="4753610" cy="797560"/>
          </a:xfrm>
          <a:prstGeom prst="round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>
            <p:custDataLst>
              <p:tags r:id="rId2"/>
            </p:custDataLst>
          </p:nvPr>
        </p:nvSpPr>
        <p:spPr>
          <a:xfrm>
            <a:off x="1174750" y="3429000"/>
            <a:ext cx="2506345" cy="797560"/>
          </a:xfrm>
          <a:prstGeom prst="round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849110" y="2151380"/>
            <a:ext cx="4559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49600B"/>
                </a:solidFill>
              </a:rPr>
              <a:t>应用目标和作用范围</a:t>
            </a:r>
            <a:endParaRPr lang="zh-CN" altLang="en-US" sz="3600">
              <a:solidFill>
                <a:srgbClr val="49600B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54800" y="3429000"/>
            <a:ext cx="459676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该产品可面向任何用户群体。GPT 模型可以实现问答、补全等功能，通过应用的再包装，可将 GPT 模型变为翻译器、咨询器、游戏引擎等更高级的系统，为用户提供生活咨询、工作协助、休闲娱乐等方面的服务。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859405" y="2146935"/>
            <a:ext cx="674814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8000">
                <a:solidFill>
                  <a:srgbClr val="49600B"/>
                </a:solidFill>
              </a:rPr>
              <a:t>具体</a:t>
            </a:r>
            <a:r>
              <a:rPr lang="zh-CN" altLang="en-US" sz="8000">
                <a:solidFill>
                  <a:srgbClr val="49600B"/>
                </a:solidFill>
              </a:rPr>
              <a:t>要求</a:t>
            </a:r>
            <a:endParaRPr lang="zh-CN" altLang="en-US" sz="8000">
              <a:solidFill>
                <a:srgbClr val="49600B"/>
              </a:solidFill>
            </a:endParaRPr>
          </a:p>
          <a:p>
            <a:pPr algn="ctr"/>
            <a:endParaRPr lang="zh-CN" altLang="en-US" sz="8000">
              <a:solidFill>
                <a:srgbClr val="49600B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86300" y="37338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架构图 / 用况图 / 属性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31215" y="430530"/>
            <a:ext cx="3432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49600B"/>
                </a:solidFill>
              </a:rPr>
              <a:t>架构图</a:t>
            </a:r>
            <a:endParaRPr lang="zh-CN" altLang="en-US" sz="3600">
              <a:solidFill>
                <a:srgbClr val="49600B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38150" y="354330"/>
            <a:ext cx="3001010" cy="797560"/>
          </a:xfrm>
          <a:prstGeom prst="round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85" name="Shape 2685"/>
          <p:cNvSpPr/>
          <p:nvPr/>
        </p:nvSpPr>
        <p:spPr>
          <a:xfrm>
            <a:off x="21083588" y="2852738"/>
            <a:ext cx="558800" cy="55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145"/>
                </a:moveTo>
                <a:cubicBezTo>
                  <a:pt x="20618" y="19959"/>
                  <a:pt x="19959" y="20618"/>
                  <a:pt x="19145" y="20618"/>
                </a:cubicBezTo>
                <a:cubicBezTo>
                  <a:pt x="18332" y="20618"/>
                  <a:pt x="17673" y="19959"/>
                  <a:pt x="17673" y="19145"/>
                </a:cubicBezTo>
                <a:lnTo>
                  <a:pt x="17673" y="14236"/>
                </a:lnTo>
                <a:cubicBezTo>
                  <a:pt x="17673" y="13424"/>
                  <a:pt x="18332" y="12764"/>
                  <a:pt x="19145" y="12764"/>
                </a:cubicBezTo>
                <a:cubicBezTo>
                  <a:pt x="19959" y="12764"/>
                  <a:pt x="20618" y="13424"/>
                  <a:pt x="20618" y="14236"/>
                </a:cubicBezTo>
                <a:cubicBezTo>
                  <a:pt x="20618" y="14236"/>
                  <a:pt x="20618" y="19145"/>
                  <a:pt x="20618" y="19145"/>
                </a:cubicBezTo>
                <a:close/>
                <a:moveTo>
                  <a:pt x="3927" y="14236"/>
                </a:moveTo>
                <a:lnTo>
                  <a:pt x="3927" y="19145"/>
                </a:lnTo>
                <a:cubicBezTo>
                  <a:pt x="3927" y="19959"/>
                  <a:pt x="3268" y="20618"/>
                  <a:pt x="2455" y="20618"/>
                </a:cubicBezTo>
                <a:cubicBezTo>
                  <a:pt x="1641" y="20618"/>
                  <a:pt x="982" y="19959"/>
                  <a:pt x="982" y="19145"/>
                </a:cubicBezTo>
                <a:lnTo>
                  <a:pt x="982" y="14236"/>
                </a:lnTo>
                <a:cubicBezTo>
                  <a:pt x="982" y="13424"/>
                  <a:pt x="1641" y="12764"/>
                  <a:pt x="2455" y="12764"/>
                </a:cubicBezTo>
                <a:cubicBezTo>
                  <a:pt x="3268" y="12764"/>
                  <a:pt x="3927" y="13424"/>
                  <a:pt x="3927" y="14236"/>
                </a:cubicBezTo>
                <a:moveTo>
                  <a:pt x="19636" y="11831"/>
                </a:moveTo>
                <a:lnTo>
                  <a:pt x="19636" y="5891"/>
                </a:lnTo>
                <a:cubicBezTo>
                  <a:pt x="19636" y="2638"/>
                  <a:pt x="16999" y="0"/>
                  <a:pt x="13745" y="0"/>
                </a:cubicBezTo>
                <a:lnTo>
                  <a:pt x="7855" y="0"/>
                </a:lnTo>
                <a:cubicBezTo>
                  <a:pt x="4601" y="0"/>
                  <a:pt x="1964" y="2638"/>
                  <a:pt x="1964" y="5891"/>
                </a:cubicBezTo>
                <a:lnTo>
                  <a:pt x="1964" y="11831"/>
                </a:lnTo>
                <a:cubicBezTo>
                  <a:pt x="843" y="12059"/>
                  <a:pt x="0" y="13049"/>
                  <a:pt x="0" y="14236"/>
                </a:cubicBezTo>
                <a:lnTo>
                  <a:pt x="0" y="19145"/>
                </a:lnTo>
                <a:cubicBezTo>
                  <a:pt x="0" y="20501"/>
                  <a:pt x="1099" y="21600"/>
                  <a:pt x="2455" y="21600"/>
                </a:cubicBezTo>
                <a:cubicBezTo>
                  <a:pt x="3810" y="21600"/>
                  <a:pt x="4909" y="20501"/>
                  <a:pt x="4909" y="19145"/>
                </a:cubicBezTo>
                <a:lnTo>
                  <a:pt x="4909" y="14236"/>
                </a:lnTo>
                <a:cubicBezTo>
                  <a:pt x="4909" y="13049"/>
                  <a:pt x="4066" y="12059"/>
                  <a:pt x="2945" y="11831"/>
                </a:cubicBezTo>
                <a:lnTo>
                  <a:pt x="2945" y="5891"/>
                </a:lnTo>
                <a:cubicBezTo>
                  <a:pt x="2945" y="3180"/>
                  <a:pt x="5144" y="982"/>
                  <a:pt x="7855" y="982"/>
                </a:cubicBezTo>
                <a:lnTo>
                  <a:pt x="13745" y="982"/>
                </a:lnTo>
                <a:cubicBezTo>
                  <a:pt x="16457" y="982"/>
                  <a:pt x="18655" y="3180"/>
                  <a:pt x="18655" y="5891"/>
                </a:cubicBezTo>
                <a:lnTo>
                  <a:pt x="18655" y="11831"/>
                </a:lnTo>
                <a:cubicBezTo>
                  <a:pt x="17534" y="12059"/>
                  <a:pt x="16691" y="13049"/>
                  <a:pt x="16691" y="14236"/>
                </a:cubicBezTo>
                <a:lnTo>
                  <a:pt x="16691" y="19145"/>
                </a:lnTo>
                <a:cubicBezTo>
                  <a:pt x="16691" y="20501"/>
                  <a:pt x="17790" y="21600"/>
                  <a:pt x="19145" y="21600"/>
                </a:cubicBezTo>
                <a:cubicBezTo>
                  <a:pt x="20501" y="21600"/>
                  <a:pt x="21600" y="20501"/>
                  <a:pt x="21600" y="19145"/>
                </a:cubicBezTo>
                <a:lnTo>
                  <a:pt x="21600" y="14236"/>
                </a:lnTo>
                <a:cubicBezTo>
                  <a:pt x="21600" y="13049"/>
                  <a:pt x="20757" y="12059"/>
                  <a:pt x="19636" y="11831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p>
            <a:pPr defTabSz="456565" fontAlgn="auto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strike="noStrike" noProof="1"/>
          </a:p>
        </p:txBody>
      </p:sp>
      <p:sp>
        <p:nvSpPr>
          <p:cNvPr id="2705" name="Shape 2705"/>
          <p:cNvSpPr/>
          <p:nvPr/>
        </p:nvSpPr>
        <p:spPr>
          <a:xfrm>
            <a:off x="21083588" y="4986338"/>
            <a:ext cx="558800" cy="55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3820"/>
                </a:moveTo>
                <a:lnTo>
                  <a:pt x="7853" y="2877"/>
                </a:lnTo>
                <a:lnTo>
                  <a:pt x="7853" y="8838"/>
                </a:lnTo>
                <a:lnTo>
                  <a:pt x="982" y="8838"/>
                </a:lnTo>
                <a:cubicBezTo>
                  <a:pt x="982" y="8838"/>
                  <a:pt x="982" y="3820"/>
                  <a:pt x="982" y="3820"/>
                </a:cubicBezTo>
                <a:close/>
                <a:moveTo>
                  <a:pt x="0" y="9819"/>
                </a:moveTo>
                <a:lnTo>
                  <a:pt x="8835" y="9819"/>
                </a:lnTo>
                <a:lnTo>
                  <a:pt x="8835" y="1752"/>
                </a:lnTo>
                <a:lnTo>
                  <a:pt x="0" y="2964"/>
                </a:lnTo>
                <a:cubicBezTo>
                  <a:pt x="0" y="2964"/>
                  <a:pt x="0" y="9819"/>
                  <a:pt x="0" y="9819"/>
                </a:cubicBezTo>
                <a:close/>
                <a:moveTo>
                  <a:pt x="20618" y="8838"/>
                </a:moveTo>
                <a:lnTo>
                  <a:pt x="11771" y="8838"/>
                </a:lnTo>
                <a:lnTo>
                  <a:pt x="11771" y="2339"/>
                </a:lnTo>
                <a:lnTo>
                  <a:pt x="20618" y="1125"/>
                </a:lnTo>
                <a:cubicBezTo>
                  <a:pt x="20618" y="1125"/>
                  <a:pt x="20618" y="8838"/>
                  <a:pt x="20618" y="8838"/>
                </a:cubicBezTo>
                <a:close/>
                <a:moveTo>
                  <a:pt x="10789" y="1484"/>
                </a:moveTo>
                <a:lnTo>
                  <a:pt x="10789" y="9819"/>
                </a:lnTo>
                <a:lnTo>
                  <a:pt x="21600" y="9819"/>
                </a:lnTo>
                <a:lnTo>
                  <a:pt x="21600" y="0"/>
                </a:lnTo>
                <a:cubicBezTo>
                  <a:pt x="21600" y="0"/>
                  <a:pt x="10789" y="1484"/>
                  <a:pt x="10789" y="1484"/>
                </a:cubicBezTo>
                <a:close/>
                <a:moveTo>
                  <a:pt x="982" y="12763"/>
                </a:moveTo>
                <a:lnTo>
                  <a:pt x="7853" y="12763"/>
                </a:lnTo>
                <a:lnTo>
                  <a:pt x="7853" y="18722"/>
                </a:lnTo>
                <a:lnTo>
                  <a:pt x="982" y="17780"/>
                </a:lnTo>
                <a:cubicBezTo>
                  <a:pt x="982" y="17780"/>
                  <a:pt x="982" y="12763"/>
                  <a:pt x="982" y="12763"/>
                </a:cubicBezTo>
                <a:close/>
                <a:moveTo>
                  <a:pt x="0" y="18635"/>
                </a:moveTo>
                <a:lnTo>
                  <a:pt x="8835" y="19848"/>
                </a:lnTo>
                <a:lnTo>
                  <a:pt x="8835" y="11782"/>
                </a:lnTo>
                <a:lnTo>
                  <a:pt x="0" y="11782"/>
                </a:lnTo>
                <a:cubicBezTo>
                  <a:pt x="0" y="11782"/>
                  <a:pt x="0" y="18635"/>
                  <a:pt x="0" y="18635"/>
                </a:cubicBezTo>
                <a:close/>
                <a:moveTo>
                  <a:pt x="11771" y="12763"/>
                </a:moveTo>
                <a:lnTo>
                  <a:pt x="20618" y="12763"/>
                </a:lnTo>
                <a:lnTo>
                  <a:pt x="20618" y="20475"/>
                </a:lnTo>
                <a:lnTo>
                  <a:pt x="11771" y="19261"/>
                </a:lnTo>
                <a:cubicBezTo>
                  <a:pt x="11771" y="19261"/>
                  <a:pt x="11771" y="12763"/>
                  <a:pt x="11771" y="12763"/>
                </a:cubicBezTo>
                <a:close/>
                <a:moveTo>
                  <a:pt x="10789" y="20116"/>
                </a:moveTo>
                <a:lnTo>
                  <a:pt x="21600" y="21600"/>
                </a:lnTo>
                <a:lnTo>
                  <a:pt x="21600" y="11782"/>
                </a:lnTo>
                <a:lnTo>
                  <a:pt x="10789" y="11782"/>
                </a:lnTo>
                <a:cubicBezTo>
                  <a:pt x="10789" y="11782"/>
                  <a:pt x="10789" y="20116"/>
                  <a:pt x="10789" y="20116"/>
                </a:cubicBezTo>
                <a:close/>
              </a:path>
            </a:pathLst>
          </a:custGeom>
          <a:noFill/>
          <a:ln w="12700">
            <a:miter lim="400000"/>
          </a:ln>
        </p:spPr>
        <p:txBody>
          <a:bodyPr lIns="38090" tIns="38090" rIns="38090" bIns="38090" anchor="ctr"/>
          <a:p>
            <a:pPr defTabSz="456565" fontAlgn="auto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strike="noStrike" noProof="1"/>
          </a:p>
        </p:txBody>
      </p:sp>
      <p:sp>
        <p:nvSpPr>
          <p:cNvPr id="32" name="矩形 31"/>
          <p:cNvSpPr/>
          <p:nvPr/>
        </p:nvSpPr>
        <p:spPr>
          <a:xfrm>
            <a:off x="6818630" y="2393950"/>
            <a:ext cx="3735070" cy="193802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en-US" altLang="zh-CN" sz="2000" dirty="0">
                <a:solidFill>
                  <a:srgbClr val="49600B"/>
                </a:solidFill>
              </a:rPr>
              <a:t>  </a:t>
            </a:r>
            <a:r>
              <a:rPr lang="zh-CN" altLang="en-US" sz="2000" dirty="0">
                <a:solidFill>
                  <a:srgbClr val="49600B"/>
                </a:solidFill>
              </a:rPr>
              <a:t> 左图中，Web Application 和 API Server 可以搭建在不同的服务器，也可以部署在同一个服务器。用户使用浏览器请求 Web Application，与 API Server 进行通讯</a:t>
            </a:r>
            <a:endParaRPr lang="zh-CN" altLang="en-US" sz="2000" dirty="0">
              <a:solidFill>
                <a:srgbClr val="49600B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66455" y="4527550"/>
            <a:ext cx="29337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dirty="0">
                <a:solidFill>
                  <a:srgbClr val="49600B"/>
                </a:solidFill>
                <a:latin typeface="Calibri Light" panose="020F0302020204030204"/>
                <a:sym typeface="+mn-ea"/>
              </a:rPr>
              <a:t>T</a:t>
            </a:r>
            <a:endParaRPr lang="en-US" altLang="zh-CN" dirty="0">
              <a:solidFill>
                <a:srgbClr val="49600B"/>
              </a:solidFill>
              <a:latin typeface="Calibri Light" panose="020F0302020204030204"/>
              <a:sym typeface="+mn-ea"/>
            </a:endParaRPr>
          </a:p>
        </p:txBody>
      </p:sp>
      <p:pic>
        <p:nvPicPr>
          <p:cNvPr id="9" name="image10.png"/>
          <p:cNvPicPr preferRelativeResize="0"/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1330325" y="1666240"/>
            <a:ext cx="3564255" cy="421068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4894580" y="70739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0">
                <a:cs typeface="Arial Unicode MS" charset="0"/>
              </a:rPr>
              <a:t>本系统设计上允许使用两种不同的部署架构。</a:t>
            </a:r>
            <a:endParaRPr lang="zh-CN" altLang="en-US" b="0">
              <a:cs typeface="Arial Unicode MS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831215" y="430530"/>
            <a:ext cx="3432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49600B"/>
                </a:solidFill>
              </a:rPr>
              <a:t>架构图</a:t>
            </a:r>
            <a:endParaRPr lang="zh-CN" altLang="en-US" sz="3600">
              <a:solidFill>
                <a:srgbClr val="49600B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38150" y="354330"/>
            <a:ext cx="3001010" cy="797560"/>
          </a:xfrm>
          <a:prstGeom prst="round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85" name="Shape 2685"/>
          <p:cNvSpPr/>
          <p:nvPr/>
        </p:nvSpPr>
        <p:spPr>
          <a:xfrm>
            <a:off x="21083588" y="2852738"/>
            <a:ext cx="558800" cy="55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145"/>
                </a:moveTo>
                <a:cubicBezTo>
                  <a:pt x="20618" y="19959"/>
                  <a:pt x="19959" y="20618"/>
                  <a:pt x="19145" y="20618"/>
                </a:cubicBezTo>
                <a:cubicBezTo>
                  <a:pt x="18332" y="20618"/>
                  <a:pt x="17673" y="19959"/>
                  <a:pt x="17673" y="19145"/>
                </a:cubicBezTo>
                <a:lnTo>
                  <a:pt x="17673" y="14236"/>
                </a:lnTo>
                <a:cubicBezTo>
                  <a:pt x="17673" y="13424"/>
                  <a:pt x="18332" y="12764"/>
                  <a:pt x="19145" y="12764"/>
                </a:cubicBezTo>
                <a:cubicBezTo>
                  <a:pt x="19959" y="12764"/>
                  <a:pt x="20618" y="13424"/>
                  <a:pt x="20618" y="14236"/>
                </a:cubicBezTo>
                <a:cubicBezTo>
                  <a:pt x="20618" y="14236"/>
                  <a:pt x="20618" y="19145"/>
                  <a:pt x="20618" y="19145"/>
                </a:cubicBezTo>
                <a:close/>
                <a:moveTo>
                  <a:pt x="3927" y="14236"/>
                </a:moveTo>
                <a:lnTo>
                  <a:pt x="3927" y="19145"/>
                </a:lnTo>
                <a:cubicBezTo>
                  <a:pt x="3927" y="19959"/>
                  <a:pt x="3268" y="20618"/>
                  <a:pt x="2455" y="20618"/>
                </a:cubicBezTo>
                <a:cubicBezTo>
                  <a:pt x="1641" y="20618"/>
                  <a:pt x="982" y="19959"/>
                  <a:pt x="982" y="19145"/>
                </a:cubicBezTo>
                <a:lnTo>
                  <a:pt x="982" y="14236"/>
                </a:lnTo>
                <a:cubicBezTo>
                  <a:pt x="982" y="13424"/>
                  <a:pt x="1641" y="12764"/>
                  <a:pt x="2455" y="12764"/>
                </a:cubicBezTo>
                <a:cubicBezTo>
                  <a:pt x="3268" y="12764"/>
                  <a:pt x="3927" y="13424"/>
                  <a:pt x="3927" y="14236"/>
                </a:cubicBezTo>
                <a:moveTo>
                  <a:pt x="19636" y="11831"/>
                </a:moveTo>
                <a:lnTo>
                  <a:pt x="19636" y="5891"/>
                </a:lnTo>
                <a:cubicBezTo>
                  <a:pt x="19636" y="2638"/>
                  <a:pt x="16999" y="0"/>
                  <a:pt x="13745" y="0"/>
                </a:cubicBezTo>
                <a:lnTo>
                  <a:pt x="7855" y="0"/>
                </a:lnTo>
                <a:cubicBezTo>
                  <a:pt x="4601" y="0"/>
                  <a:pt x="1964" y="2638"/>
                  <a:pt x="1964" y="5891"/>
                </a:cubicBezTo>
                <a:lnTo>
                  <a:pt x="1964" y="11831"/>
                </a:lnTo>
                <a:cubicBezTo>
                  <a:pt x="843" y="12059"/>
                  <a:pt x="0" y="13049"/>
                  <a:pt x="0" y="14236"/>
                </a:cubicBezTo>
                <a:lnTo>
                  <a:pt x="0" y="19145"/>
                </a:lnTo>
                <a:cubicBezTo>
                  <a:pt x="0" y="20501"/>
                  <a:pt x="1099" y="21600"/>
                  <a:pt x="2455" y="21600"/>
                </a:cubicBezTo>
                <a:cubicBezTo>
                  <a:pt x="3810" y="21600"/>
                  <a:pt x="4909" y="20501"/>
                  <a:pt x="4909" y="19145"/>
                </a:cubicBezTo>
                <a:lnTo>
                  <a:pt x="4909" y="14236"/>
                </a:lnTo>
                <a:cubicBezTo>
                  <a:pt x="4909" y="13049"/>
                  <a:pt x="4066" y="12059"/>
                  <a:pt x="2945" y="11831"/>
                </a:cubicBezTo>
                <a:lnTo>
                  <a:pt x="2945" y="5891"/>
                </a:lnTo>
                <a:cubicBezTo>
                  <a:pt x="2945" y="3180"/>
                  <a:pt x="5144" y="982"/>
                  <a:pt x="7855" y="982"/>
                </a:cubicBezTo>
                <a:lnTo>
                  <a:pt x="13745" y="982"/>
                </a:lnTo>
                <a:cubicBezTo>
                  <a:pt x="16457" y="982"/>
                  <a:pt x="18655" y="3180"/>
                  <a:pt x="18655" y="5891"/>
                </a:cubicBezTo>
                <a:lnTo>
                  <a:pt x="18655" y="11831"/>
                </a:lnTo>
                <a:cubicBezTo>
                  <a:pt x="17534" y="12059"/>
                  <a:pt x="16691" y="13049"/>
                  <a:pt x="16691" y="14236"/>
                </a:cubicBezTo>
                <a:lnTo>
                  <a:pt x="16691" y="19145"/>
                </a:lnTo>
                <a:cubicBezTo>
                  <a:pt x="16691" y="20501"/>
                  <a:pt x="17790" y="21600"/>
                  <a:pt x="19145" y="21600"/>
                </a:cubicBezTo>
                <a:cubicBezTo>
                  <a:pt x="20501" y="21600"/>
                  <a:pt x="21600" y="20501"/>
                  <a:pt x="21600" y="19145"/>
                </a:cubicBezTo>
                <a:lnTo>
                  <a:pt x="21600" y="14236"/>
                </a:lnTo>
                <a:cubicBezTo>
                  <a:pt x="21600" y="13049"/>
                  <a:pt x="20757" y="12059"/>
                  <a:pt x="19636" y="11831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p>
            <a:pPr defTabSz="456565" fontAlgn="auto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strike="noStrike" noProof="1"/>
          </a:p>
        </p:txBody>
      </p:sp>
      <p:sp>
        <p:nvSpPr>
          <p:cNvPr id="2705" name="Shape 2705"/>
          <p:cNvSpPr/>
          <p:nvPr/>
        </p:nvSpPr>
        <p:spPr>
          <a:xfrm>
            <a:off x="21083588" y="4986338"/>
            <a:ext cx="558800" cy="55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3820"/>
                </a:moveTo>
                <a:lnTo>
                  <a:pt x="7853" y="2877"/>
                </a:lnTo>
                <a:lnTo>
                  <a:pt x="7853" y="8838"/>
                </a:lnTo>
                <a:lnTo>
                  <a:pt x="982" y="8838"/>
                </a:lnTo>
                <a:cubicBezTo>
                  <a:pt x="982" y="8838"/>
                  <a:pt x="982" y="3820"/>
                  <a:pt x="982" y="3820"/>
                </a:cubicBezTo>
                <a:close/>
                <a:moveTo>
                  <a:pt x="0" y="9819"/>
                </a:moveTo>
                <a:lnTo>
                  <a:pt x="8835" y="9819"/>
                </a:lnTo>
                <a:lnTo>
                  <a:pt x="8835" y="1752"/>
                </a:lnTo>
                <a:lnTo>
                  <a:pt x="0" y="2964"/>
                </a:lnTo>
                <a:cubicBezTo>
                  <a:pt x="0" y="2964"/>
                  <a:pt x="0" y="9819"/>
                  <a:pt x="0" y="9819"/>
                </a:cubicBezTo>
                <a:close/>
                <a:moveTo>
                  <a:pt x="20618" y="8838"/>
                </a:moveTo>
                <a:lnTo>
                  <a:pt x="11771" y="8838"/>
                </a:lnTo>
                <a:lnTo>
                  <a:pt x="11771" y="2339"/>
                </a:lnTo>
                <a:lnTo>
                  <a:pt x="20618" y="1125"/>
                </a:lnTo>
                <a:cubicBezTo>
                  <a:pt x="20618" y="1125"/>
                  <a:pt x="20618" y="8838"/>
                  <a:pt x="20618" y="8838"/>
                </a:cubicBezTo>
                <a:close/>
                <a:moveTo>
                  <a:pt x="10789" y="1484"/>
                </a:moveTo>
                <a:lnTo>
                  <a:pt x="10789" y="9819"/>
                </a:lnTo>
                <a:lnTo>
                  <a:pt x="21600" y="9819"/>
                </a:lnTo>
                <a:lnTo>
                  <a:pt x="21600" y="0"/>
                </a:lnTo>
                <a:cubicBezTo>
                  <a:pt x="21600" y="0"/>
                  <a:pt x="10789" y="1484"/>
                  <a:pt x="10789" y="1484"/>
                </a:cubicBezTo>
                <a:close/>
                <a:moveTo>
                  <a:pt x="982" y="12763"/>
                </a:moveTo>
                <a:lnTo>
                  <a:pt x="7853" y="12763"/>
                </a:lnTo>
                <a:lnTo>
                  <a:pt x="7853" y="18722"/>
                </a:lnTo>
                <a:lnTo>
                  <a:pt x="982" y="17780"/>
                </a:lnTo>
                <a:cubicBezTo>
                  <a:pt x="982" y="17780"/>
                  <a:pt x="982" y="12763"/>
                  <a:pt x="982" y="12763"/>
                </a:cubicBezTo>
                <a:close/>
                <a:moveTo>
                  <a:pt x="0" y="18635"/>
                </a:moveTo>
                <a:lnTo>
                  <a:pt x="8835" y="19848"/>
                </a:lnTo>
                <a:lnTo>
                  <a:pt x="8835" y="11782"/>
                </a:lnTo>
                <a:lnTo>
                  <a:pt x="0" y="11782"/>
                </a:lnTo>
                <a:cubicBezTo>
                  <a:pt x="0" y="11782"/>
                  <a:pt x="0" y="18635"/>
                  <a:pt x="0" y="18635"/>
                </a:cubicBezTo>
                <a:close/>
                <a:moveTo>
                  <a:pt x="11771" y="12763"/>
                </a:moveTo>
                <a:lnTo>
                  <a:pt x="20618" y="12763"/>
                </a:lnTo>
                <a:lnTo>
                  <a:pt x="20618" y="20475"/>
                </a:lnTo>
                <a:lnTo>
                  <a:pt x="11771" y="19261"/>
                </a:lnTo>
                <a:cubicBezTo>
                  <a:pt x="11771" y="19261"/>
                  <a:pt x="11771" y="12763"/>
                  <a:pt x="11771" y="12763"/>
                </a:cubicBezTo>
                <a:close/>
                <a:moveTo>
                  <a:pt x="10789" y="20116"/>
                </a:moveTo>
                <a:lnTo>
                  <a:pt x="21600" y="21600"/>
                </a:lnTo>
                <a:lnTo>
                  <a:pt x="21600" y="11782"/>
                </a:lnTo>
                <a:lnTo>
                  <a:pt x="10789" y="11782"/>
                </a:lnTo>
                <a:cubicBezTo>
                  <a:pt x="10789" y="11782"/>
                  <a:pt x="10789" y="20116"/>
                  <a:pt x="10789" y="20116"/>
                </a:cubicBezTo>
                <a:close/>
              </a:path>
            </a:pathLst>
          </a:custGeom>
          <a:noFill/>
          <a:ln w="12700">
            <a:miter lim="400000"/>
          </a:ln>
        </p:spPr>
        <p:txBody>
          <a:bodyPr lIns="38090" tIns="38090" rIns="38090" bIns="38090" anchor="ctr"/>
          <a:p>
            <a:pPr defTabSz="456565" fontAlgn="auto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strike="noStrike" noProof="1"/>
          </a:p>
        </p:txBody>
      </p:sp>
      <p:sp>
        <p:nvSpPr>
          <p:cNvPr id="32" name="矩形 31"/>
          <p:cNvSpPr/>
          <p:nvPr/>
        </p:nvSpPr>
        <p:spPr>
          <a:xfrm>
            <a:off x="528320" y="2767965"/>
            <a:ext cx="3735070" cy="132207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en-US" altLang="zh-CN" sz="2000" dirty="0">
                <a:solidFill>
                  <a:srgbClr val="49600B"/>
                </a:solidFill>
              </a:rPr>
              <a:t>  </a:t>
            </a:r>
            <a:r>
              <a:rPr lang="zh-CN" altLang="en-US" sz="2000" dirty="0">
                <a:solidFill>
                  <a:srgbClr val="49600B"/>
                </a:solidFill>
              </a:rPr>
              <a:t> 右图中，Web Application 将作为应用安装在用户的操作系统中，用户可以直接通过应用与 API Server 通讯。</a:t>
            </a:r>
            <a:endParaRPr lang="zh-CN" altLang="en-US" sz="2000" dirty="0">
              <a:solidFill>
                <a:srgbClr val="49600B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66455" y="4527550"/>
            <a:ext cx="29337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dirty="0">
                <a:solidFill>
                  <a:srgbClr val="49600B"/>
                </a:solidFill>
                <a:latin typeface="Calibri Light" panose="020F0302020204030204"/>
                <a:sym typeface="+mn-ea"/>
              </a:rPr>
              <a:t>T</a:t>
            </a:r>
            <a:endParaRPr lang="en-US" altLang="zh-CN" dirty="0">
              <a:solidFill>
                <a:srgbClr val="49600B"/>
              </a:solidFill>
              <a:latin typeface="Calibri Light" panose="020F0302020204030204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894580" y="70739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0">
                <a:cs typeface="Arial Unicode MS" charset="0"/>
              </a:rPr>
              <a:t>本系统设计上允许使用两种不同的部署架构。</a:t>
            </a:r>
            <a:endParaRPr lang="zh-CN" altLang="en-US" b="0">
              <a:cs typeface="Arial Unicode MS" charset="0"/>
            </a:endParaRPr>
          </a:p>
        </p:txBody>
      </p:sp>
      <p:pic>
        <p:nvPicPr>
          <p:cNvPr id="11" name="image11.png"/>
          <p:cNvPicPr preferRelativeResize="0"/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5706745" y="1762125"/>
            <a:ext cx="4740910" cy="40760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d2e75fce06f081b918c49f2c7a621a322a43e91244bd0-WPrgxr_fw65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45730" y="1036320"/>
            <a:ext cx="4368165" cy="58216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38150" y="354330"/>
            <a:ext cx="3610610" cy="797560"/>
          </a:xfrm>
          <a:prstGeom prst="round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97635" y="430530"/>
            <a:ext cx="3432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49600B"/>
                </a:solidFill>
              </a:rPr>
              <a:t>用例图</a:t>
            </a:r>
            <a:endParaRPr lang="zh-CN" altLang="en-US" sz="3600">
              <a:solidFill>
                <a:srgbClr val="49600B"/>
              </a:solidFill>
            </a:endParaRPr>
          </a:p>
        </p:txBody>
      </p:sp>
      <p:pic>
        <p:nvPicPr>
          <p:cNvPr id="10" name="image1.png"/>
          <p:cNvPicPr preferRelativeResize="0"/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1064260" y="1344295"/>
            <a:ext cx="7110730" cy="47028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c10ccc1364fc5d780b181eece196d56d293f7f3c727d3-2Puw7o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087880"/>
            <a:ext cx="1994535" cy="477012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919720" y="2765425"/>
            <a:ext cx="3540760" cy="341503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本系统前后端通讯采用经过 TLS 加密的 HTTPS 协议，可保证前后端通讯完全加密。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本系统后端采用 SQLite 数据库，保存在后端服务器中，其安全性与运行后端程序的服务器同级。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用户的 OpenAI Key 不会被保存在服务器，Key 仅在后端向 OpenAI API 发起请求时被发往服务器。Key 仅会在计算用户 UserID 时被作为运算的一个元素，且计算算法将不可逆。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38150" y="354330"/>
            <a:ext cx="3923560" cy="797560"/>
            <a:chOff x="690" y="558"/>
            <a:chExt cx="7476" cy="1256"/>
          </a:xfrm>
        </p:grpSpPr>
        <p:sp>
          <p:nvSpPr>
            <p:cNvPr id="5" name="文本框 4"/>
            <p:cNvSpPr txBox="1"/>
            <p:nvPr/>
          </p:nvSpPr>
          <p:spPr>
            <a:xfrm>
              <a:off x="2761" y="678"/>
              <a:ext cx="540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600">
                  <a:solidFill>
                    <a:srgbClr val="49600B"/>
                  </a:solidFill>
                </a:rPr>
                <a:t>属性</a:t>
              </a:r>
              <a:endParaRPr lang="zh-CN" altLang="en-US" sz="3600">
                <a:solidFill>
                  <a:srgbClr val="49600B"/>
                </a:solidFill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90" y="558"/>
              <a:ext cx="6916" cy="1256"/>
            </a:xfrm>
            <a:prstGeom prst="roundRect">
              <a:avLst/>
            </a:prstGeom>
            <a:noFill/>
            <a:ln>
              <a:solidFill>
                <a:srgbClr val="8E9B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2357120" y="2594610"/>
            <a:ext cx="3472180" cy="258445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本系统采用前后端分离架构，用户可以将前、后端服务器部署至高可用服务器，或使用集群技术提高服务可用性。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本系统选题贴近生活，希望通过对 API 进行高级封装，并提供用户友好的、易于交互的界面，拉近高端技术与普通民众之间的距离。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52750" y="167195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400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可用性</a:t>
            </a:r>
            <a:endParaRPr lang="zh-CN" altLang="en-US" sz="4000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37575" y="1381125"/>
            <a:ext cx="2305685" cy="70675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40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安全性</a:t>
            </a:r>
            <a:endParaRPr lang="zh-CN" altLang="en-US" sz="40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715895" y="2152650"/>
            <a:ext cx="66217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8000" b="1" noProof="0" dirty="0">
                <a:ln>
                  <a:noFill/>
                </a:ln>
                <a:solidFill>
                  <a:srgbClr val="49600B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验收</a:t>
            </a:r>
            <a:r>
              <a:rPr lang="zh-CN" altLang="en-US" sz="8000" b="1" noProof="0" dirty="0">
                <a:ln>
                  <a:noFill/>
                </a:ln>
                <a:solidFill>
                  <a:srgbClr val="49600B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标准</a:t>
            </a:r>
            <a:endParaRPr lang="zh-CN" altLang="en-US" sz="8000" b="1" noProof="0" dirty="0">
              <a:ln>
                <a:noFill/>
              </a:ln>
              <a:solidFill>
                <a:srgbClr val="49600B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4" name="TextBox 111"/>
          <p:cNvSpPr txBox="1">
            <a:spLocks noChangeArrowheads="1"/>
          </p:cNvSpPr>
          <p:nvPr/>
        </p:nvSpPr>
        <p:spPr bwMode="auto">
          <a:xfrm>
            <a:off x="3194454" y="3563435"/>
            <a:ext cx="531777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29" tIns="34263" rIns="68529" bIns="34263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通用</a:t>
            </a:r>
            <a:r>
              <a:rPr lang="en-US" altLang="zh-CN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对话</a:t>
            </a:r>
            <a:r>
              <a:rPr lang="en-US" altLang="zh-CN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翻译</a:t>
            </a:r>
            <a:r>
              <a:rPr lang="en-US" altLang="zh-CN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游戏</a:t>
            </a:r>
            <a:r>
              <a:rPr lang="en-US" altLang="zh-CN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. </a:t>
            </a:r>
            <a:endParaRPr lang="en-US" altLang="zh-CN" sz="1600" baseline="-3000" dirty="0">
              <a:solidFill>
                <a:srgbClr val="49600B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96520" y="117475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c99d35f47f2632503bfb12dc6e869d2e7f3e502f3de27-k7RzQ8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48030" y="-328295"/>
            <a:ext cx="3771900" cy="751522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82065" y="273685"/>
            <a:ext cx="4921885" cy="797560"/>
            <a:chOff x="690" y="558"/>
            <a:chExt cx="7751" cy="1256"/>
          </a:xfrm>
        </p:grpSpPr>
        <p:sp>
          <p:nvSpPr>
            <p:cNvPr id="5" name="文本框 4"/>
            <p:cNvSpPr txBox="1"/>
            <p:nvPr/>
          </p:nvSpPr>
          <p:spPr>
            <a:xfrm>
              <a:off x="1309" y="678"/>
              <a:ext cx="7132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600">
                  <a:solidFill>
                    <a:srgbClr val="49600B"/>
                  </a:solidFill>
                  <a:sym typeface="+mn-ea"/>
                </a:rPr>
                <a:t>通用界面验收</a:t>
              </a:r>
              <a:r>
                <a:rPr lang="zh-CN" altLang="en-US" sz="3600">
                  <a:solidFill>
                    <a:srgbClr val="49600B"/>
                  </a:solidFill>
                  <a:sym typeface="+mn-ea"/>
                </a:rPr>
                <a:t>标准</a:t>
              </a:r>
              <a:endParaRPr lang="zh-CN" altLang="en-US" sz="3600">
                <a:solidFill>
                  <a:srgbClr val="49600B"/>
                </a:solidFill>
                <a:sym typeface="+mn-ea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90" y="558"/>
              <a:ext cx="7581" cy="1256"/>
            </a:xfrm>
            <a:prstGeom prst="roundRect">
              <a:avLst/>
            </a:prstGeom>
            <a:noFill/>
            <a:ln>
              <a:solidFill>
                <a:srgbClr val="8E9B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9" name="图片 8" descr="b78b7474b9d8131dcbf3c348071298c62fd10024103f56-fqnDSg_fw6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770" y="4292600"/>
            <a:ext cx="2570480" cy="244729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023870" y="1551305"/>
            <a:ext cx="7065010" cy="4936490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有一个允许用户输入 OpenAI API Key 的输入框，可以测试 Key 的可用性。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有一个下拉菜单，允许用户选择对话的模型，并在背景醒目位置展示当前使用的模型。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在对话、翻译、游戏顶部有一个当前使用 Token 计数器，根据模型价格计算并展示估计的使用费用。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在用户进行第一次对话之后，通过调用模型生成本次对话的标题，并显示在历史对话页面中。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有一个历史对话侧边栏，记录用户与模型间的对话记录。用户可以修改对话的标题，可以删除对话，也可以导出对话*。提供一个按钮，允许用户手动同步云端对话记录至本地。若云端保存的对话与本地对话有冲突，将询问用户是否覆盖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512570" y="273685"/>
            <a:ext cx="4391660" cy="797560"/>
            <a:chOff x="690" y="558"/>
            <a:chExt cx="6916" cy="1256"/>
          </a:xfrm>
        </p:grpSpPr>
        <p:sp>
          <p:nvSpPr>
            <p:cNvPr id="5" name="文本框 4"/>
            <p:cNvSpPr txBox="1"/>
            <p:nvPr/>
          </p:nvSpPr>
          <p:spPr>
            <a:xfrm>
              <a:off x="2275" y="558"/>
              <a:ext cx="3746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600">
                  <a:solidFill>
                    <a:srgbClr val="49600B"/>
                  </a:solidFill>
                </a:rPr>
                <a:t>验收</a:t>
              </a:r>
              <a:r>
                <a:rPr lang="zh-CN" altLang="en-US" sz="3600">
                  <a:solidFill>
                    <a:srgbClr val="49600B"/>
                  </a:solidFill>
                </a:rPr>
                <a:t>标准</a:t>
              </a:r>
              <a:endParaRPr lang="zh-CN" altLang="en-US" sz="3600">
                <a:solidFill>
                  <a:srgbClr val="49600B"/>
                </a:solidFill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90" y="558"/>
              <a:ext cx="6916" cy="1256"/>
            </a:xfrm>
            <a:prstGeom prst="roundRect">
              <a:avLst/>
            </a:prstGeom>
            <a:noFill/>
            <a:ln>
              <a:solidFill>
                <a:srgbClr val="8E9B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2" name="图片 1" descr="2dcac23d5fcf77162612245d681be7955719f23b4b15b-TSpweO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0175" y="-381000"/>
            <a:ext cx="4363720" cy="7620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55693" y="1283378"/>
            <a:ext cx="1159002" cy="1159002"/>
            <a:chOff x="916933" y="1568174"/>
            <a:chExt cx="1159002" cy="1159002"/>
          </a:xfrm>
        </p:grpSpPr>
        <p:sp>
          <p:nvSpPr>
            <p:cNvPr id="9" name="Oval 4"/>
            <p:cNvSpPr/>
            <p:nvPr/>
          </p:nvSpPr>
          <p:spPr>
            <a:xfrm>
              <a:off x="916933" y="1568174"/>
              <a:ext cx="1159002" cy="1159002"/>
            </a:xfrm>
            <a:prstGeom prst="ellipse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0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1" name="Arc 20"/>
            <p:cNvSpPr/>
            <p:nvPr/>
          </p:nvSpPr>
          <p:spPr>
            <a:xfrm>
              <a:off x="916933" y="1568174"/>
              <a:ext cx="1159002" cy="1159002"/>
            </a:xfrm>
            <a:prstGeom prst="arc">
              <a:avLst>
                <a:gd name="adj1" fmla="val 20172577"/>
                <a:gd name="adj2" fmla="val 16297434"/>
              </a:avLst>
            </a:prstGeom>
            <a:ln w="76200">
              <a:solidFill>
                <a:srgbClr val="8E9B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en-US" sz="10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3" name="TextBox 24"/>
            <p:cNvSpPr txBox="1"/>
            <p:nvPr/>
          </p:nvSpPr>
          <p:spPr>
            <a:xfrm>
              <a:off x="1175618" y="1972316"/>
              <a:ext cx="6400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</a:rPr>
                <a:t>翻译</a:t>
              </a:r>
              <a:endPara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4" name="Arc 37"/>
            <p:cNvSpPr/>
            <p:nvPr/>
          </p:nvSpPr>
          <p:spPr>
            <a:xfrm>
              <a:off x="980815" y="1632677"/>
              <a:ext cx="1028700" cy="1028700"/>
            </a:xfrm>
            <a:prstGeom prst="arc">
              <a:avLst>
                <a:gd name="adj1" fmla="val 20172577"/>
                <a:gd name="adj2" fmla="val 16297434"/>
              </a:avLst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en-US" sz="10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45150" y="1305560"/>
            <a:ext cx="1158875" cy="1092835"/>
            <a:chOff x="916933" y="1568174"/>
            <a:chExt cx="1159002" cy="1159002"/>
          </a:xfrm>
        </p:grpSpPr>
        <p:sp>
          <p:nvSpPr>
            <p:cNvPr id="16" name="Oval 4"/>
            <p:cNvSpPr/>
            <p:nvPr/>
          </p:nvSpPr>
          <p:spPr>
            <a:xfrm>
              <a:off x="916933" y="1568174"/>
              <a:ext cx="1159002" cy="1159002"/>
            </a:xfrm>
            <a:prstGeom prst="ellipse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0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7" name="Arc 20"/>
            <p:cNvSpPr/>
            <p:nvPr/>
          </p:nvSpPr>
          <p:spPr>
            <a:xfrm>
              <a:off x="916933" y="1568174"/>
              <a:ext cx="1159002" cy="1159002"/>
            </a:xfrm>
            <a:prstGeom prst="arc">
              <a:avLst>
                <a:gd name="adj1" fmla="val 20172577"/>
                <a:gd name="adj2" fmla="val 16297434"/>
              </a:avLst>
            </a:prstGeom>
            <a:ln w="76200">
              <a:solidFill>
                <a:srgbClr val="8E9B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en-US" sz="10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8" name="TextBox 24"/>
            <p:cNvSpPr txBox="1"/>
            <p:nvPr/>
          </p:nvSpPr>
          <p:spPr>
            <a:xfrm>
              <a:off x="1158259" y="1972242"/>
              <a:ext cx="723344" cy="390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</a:rPr>
                <a:t>翻译</a:t>
              </a:r>
              <a:endPara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9" name="Arc 37"/>
            <p:cNvSpPr/>
            <p:nvPr/>
          </p:nvSpPr>
          <p:spPr>
            <a:xfrm>
              <a:off x="980815" y="1632677"/>
              <a:ext cx="1028700" cy="1028700"/>
            </a:xfrm>
            <a:prstGeom prst="arc">
              <a:avLst>
                <a:gd name="adj1" fmla="val 20172577"/>
                <a:gd name="adj2" fmla="val 16297434"/>
              </a:avLst>
            </a:prstGeom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en-US" sz="10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364490" y="2578735"/>
            <a:ext cx="3224530" cy="2691130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sym typeface="+mn-ea"/>
              </a:rPr>
              <a:t>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ea"/>
              </a:rPr>
              <a:t>有翻译原文本、翻译文本语言选择下拉框，用户可以决定原文本和翻译文本的语言，其中原文本可由模型判断。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ea"/>
              </a:rPr>
              <a:t>       有一个由代翻译文本框、译文文本框和翻译按钮组成的界面。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ea"/>
              </a:rPr>
              <a:t>       有一个翻译情感选择界面，用户可以选择期望的翻译情感及翻译文本的类型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46370" y="2852420"/>
            <a:ext cx="2782570" cy="258445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有一个对话式页面，用户可以通过打字输入与模型进行咨询。模型的返回内容前有一个头像，头像内容表达的情感由用户的咨询内容而改变。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有一个咨询方向选择界面，用户可以选择期望的咨询方向。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803650" y="197485"/>
            <a:ext cx="4622800" cy="797560"/>
            <a:chOff x="690" y="558"/>
            <a:chExt cx="6916" cy="1256"/>
          </a:xfrm>
        </p:grpSpPr>
        <p:sp>
          <p:nvSpPr>
            <p:cNvPr id="5" name="文本框 4"/>
            <p:cNvSpPr txBox="1"/>
            <p:nvPr/>
          </p:nvSpPr>
          <p:spPr>
            <a:xfrm>
              <a:off x="1309" y="678"/>
              <a:ext cx="540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600">
                  <a:solidFill>
                    <a:srgbClr val="49600B"/>
                  </a:solidFill>
                </a:rPr>
                <a:t>验收</a:t>
              </a:r>
              <a:r>
                <a:rPr lang="zh-CN" altLang="en-US" sz="3600">
                  <a:solidFill>
                    <a:srgbClr val="49600B"/>
                  </a:solidFill>
                </a:rPr>
                <a:t>标准</a:t>
              </a:r>
              <a:endParaRPr lang="zh-CN" altLang="en-US" sz="3600">
                <a:solidFill>
                  <a:srgbClr val="49600B"/>
                </a:solidFill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90" y="558"/>
              <a:ext cx="6916" cy="1256"/>
            </a:xfrm>
            <a:prstGeom prst="roundRect">
              <a:avLst/>
            </a:prstGeom>
            <a:noFill/>
            <a:ln>
              <a:solidFill>
                <a:srgbClr val="8E9B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6" name="图片 5" descr="a81dab9b05bca81f8f4d54dd5ac289019c0ac64d7f240-G0qF0Y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4655" y="-116840"/>
            <a:ext cx="5427345" cy="685736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40105" y="1945005"/>
            <a:ext cx="2571115" cy="822960"/>
            <a:chOff x="1323" y="3063"/>
            <a:chExt cx="4049" cy="1296"/>
          </a:xfrm>
        </p:grpSpPr>
        <p:sp>
          <p:nvSpPr>
            <p:cNvPr id="9" name="矩形 8"/>
            <p:cNvSpPr/>
            <p:nvPr/>
          </p:nvSpPr>
          <p:spPr>
            <a:xfrm>
              <a:off x="1323" y="3063"/>
              <a:ext cx="4049" cy="1143"/>
            </a:xfrm>
            <a:prstGeom prst="rect">
              <a:avLst/>
            </a:prstGeom>
            <a:solidFill>
              <a:srgbClr val="B5C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12" y="3343"/>
              <a:ext cx="3168" cy="1016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l"/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</a:rPr>
                <a:t>游戏</a:t>
              </a:r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  <a:sym typeface="+mn-ea"/>
                </a:rPr>
                <a:t>界面验收标准</a:t>
              </a:r>
              <a:endParaRPr lang="zh-CN" altLang="en-US" dirty="0">
                <a:solidFill>
                  <a:schemeClr val="bg2">
                    <a:lumMod val="10000"/>
                  </a:schemeClr>
                </a:solidFill>
              </a:endParaRPr>
            </a:p>
            <a:p>
              <a:endParaRPr lang="zh-CN" alt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22605" y="4445635"/>
            <a:ext cx="2571115" cy="725805"/>
            <a:chOff x="1323" y="3063"/>
            <a:chExt cx="4049" cy="1143"/>
          </a:xfrm>
        </p:grpSpPr>
        <p:sp>
          <p:nvSpPr>
            <p:cNvPr id="16" name="矩形 15"/>
            <p:cNvSpPr/>
            <p:nvPr/>
          </p:nvSpPr>
          <p:spPr>
            <a:xfrm>
              <a:off x="1323" y="3063"/>
              <a:ext cx="4049" cy="1143"/>
            </a:xfrm>
            <a:prstGeom prst="rect">
              <a:avLst/>
            </a:prstGeom>
            <a:solidFill>
              <a:srgbClr val="B5C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012" y="3343"/>
              <a:ext cx="3168" cy="5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</a:rPr>
                <a:t>咨询界面验收</a:t>
              </a:r>
              <a:r>
                <a:rPr lang="zh-CN" altLang="en-US" dirty="0">
                  <a:solidFill>
                    <a:schemeClr val="bg2">
                      <a:lumMod val="10000"/>
                    </a:schemeClr>
                  </a:solidFill>
                </a:rPr>
                <a:t>标准</a:t>
              </a:r>
              <a:endParaRPr lang="zh-CN" alt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514725" y="1708150"/>
            <a:ext cx="4911090" cy="2306955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有一个卡片式的游戏界面，以呈现模型返回的游戏剧情。卡片下方由数个按钮，用户按下按钮可以决定剧情的走向。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有一个历史事件侧边栏，用户可以查看历史发生过的事件和用户做出的选择。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* 有一个剧情创建器页面，用户可以填写期望发生的剧情、事件等信息，生成输入给模型的 Prompt。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14725" y="4445635"/>
            <a:ext cx="3633470" cy="2489835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有一个对话式页面，用户可以通过打字输入与模型进行咨询。模型的返回内容前有一个头像，头像内容表达的情感由用户的咨询内容而改变。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有一个咨询方向选择界面，用户可以选择期望的咨询方向。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715895" y="2152650"/>
            <a:ext cx="66217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8000" b="1" noProof="0" dirty="0">
                <a:ln>
                  <a:noFill/>
                </a:ln>
                <a:solidFill>
                  <a:srgbClr val="49600B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功能</a:t>
            </a:r>
            <a:r>
              <a:rPr lang="zh-CN" altLang="en-US" sz="8000" b="1" noProof="0" dirty="0">
                <a:ln>
                  <a:noFill/>
                </a:ln>
                <a:solidFill>
                  <a:srgbClr val="49600B"/>
                </a:solidFill>
                <a:effectLst/>
                <a:uLnTx/>
                <a:uFillTx/>
                <a:latin typeface="Calibri" panose="020F0502020204030204"/>
                <a:ea typeface="微软雅黑" panose="020B0503020204020204" charset="-122"/>
                <a:cs typeface="+mn-ea"/>
                <a:sym typeface="+mn-ea"/>
              </a:rPr>
              <a:t>描述</a:t>
            </a:r>
            <a:endParaRPr lang="zh-CN" altLang="en-US" sz="8000" b="1" noProof="0" dirty="0">
              <a:ln>
                <a:noFill/>
              </a:ln>
              <a:solidFill>
                <a:srgbClr val="49600B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4" name="TextBox 111"/>
          <p:cNvSpPr txBox="1">
            <a:spLocks noChangeArrowheads="1"/>
          </p:cNvSpPr>
          <p:nvPr/>
        </p:nvSpPr>
        <p:spPr bwMode="auto">
          <a:xfrm>
            <a:off x="3194454" y="3563435"/>
            <a:ext cx="531777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29" tIns="34263" rIns="68529" bIns="34263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对话</a:t>
            </a:r>
            <a:r>
              <a:rPr lang="en-US" altLang="zh-CN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翻译</a:t>
            </a:r>
            <a:r>
              <a:rPr lang="en-US" altLang="zh-CN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咨询</a:t>
            </a:r>
            <a:r>
              <a:rPr lang="en-US" altLang="zh-CN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游戏</a:t>
            </a:r>
            <a:r>
              <a:rPr lang="en-US" altLang="zh-CN" sz="1600" dirty="0">
                <a:solidFill>
                  <a:srgbClr val="49600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. </a:t>
            </a:r>
            <a:endParaRPr lang="en-US" altLang="zh-CN" sz="1600" baseline="-3000" dirty="0">
              <a:solidFill>
                <a:srgbClr val="49600B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42134eee38784bb7ed25e01489a2de25cb9a872a286c3-kuovdi_fw658"/>
          <p:cNvPicPr>
            <a:picLocks noChangeAspect="1"/>
          </p:cNvPicPr>
          <p:nvPr/>
        </p:nvPicPr>
        <p:blipFill>
          <a:blip r:embed="rId1">
            <a:lum bright="-12000" contrast="24000"/>
          </a:blip>
          <a:stretch>
            <a:fillRect/>
          </a:stretch>
        </p:blipFill>
        <p:spPr>
          <a:xfrm>
            <a:off x="7395210" y="464820"/>
            <a:ext cx="4796790" cy="63931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38150" y="354330"/>
            <a:ext cx="4391660" cy="797560"/>
          </a:xfrm>
          <a:prstGeom prst="round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31850" y="430530"/>
            <a:ext cx="3432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49600B"/>
                </a:solidFill>
                <a:sym typeface="+mn-ea"/>
              </a:rPr>
              <a:t> 对话功能描述</a:t>
            </a:r>
            <a:endParaRPr lang="zh-CN" altLang="en-US" sz="3600">
              <a:solidFill>
                <a:srgbClr val="49600B"/>
              </a:solidFill>
              <a:sym typeface="+mn-ea"/>
            </a:endParaRPr>
          </a:p>
        </p:txBody>
      </p:sp>
      <p:pic>
        <p:nvPicPr>
          <p:cNvPr id="6" name="图片 5" descr="9152ab7e265f5139daca9e9909001bb8c4ee49836094b-aG1XcC_fw6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230" y="2285365"/>
            <a:ext cx="3166745" cy="4775835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2850515" y="1649095"/>
            <a:ext cx="4316730" cy="4854575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ea"/>
              </a:rPr>
              <a:t>提供一个输入框，用户可以通过在输入框内输入文字，与 GPT 模型交互。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ea"/>
              </a:rPr>
              <a:t>       提供一个对话式界面，以一问一答的形式展示用户于 GPT 模型的交互信息。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sym typeface="+mn-ea"/>
            </a:endParaRPr>
          </a:p>
          <a:p>
            <a:pPr algn="just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ea"/>
              </a:rPr>
              <a:t>       提供 Prompt 商店功能，用户可以使用系统预设的 Prompts 提升 GPT 模型的理       解、处理能力，也可以自行创建 Prompts 模板并保存至本地和云端。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sym typeface="+mn-ea"/>
            </a:endParaRPr>
          </a:p>
          <a:p>
            <a:pPr algn="just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ea"/>
              </a:rPr>
              <a:t>       提供 GPT 模型人格选择功能，用户可以选择系统预设的 GPT 模型人格（System Prompts），也可以自行创建 GPT 模型人格并保存至本地和云端。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ea"/>
              </a:rPr>
              <a:t>       * 提供对话导入导出功能。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ea"/>
              </a:rPr>
              <a:t>       * 提供文字转语音功能。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cc65ddc4a22926d26f5e7a884924a05e3d9745b348524-oD5yGJ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0055" y="0"/>
            <a:ext cx="3853815" cy="68529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50215" y="297180"/>
            <a:ext cx="4391660" cy="797560"/>
            <a:chOff x="690" y="558"/>
            <a:chExt cx="6916" cy="1256"/>
          </a:xfrm>
        </p:grpSpPr>
        <p:sp>
          <p:nvSpPr>
            <p:cNvPr id="5" name="文本框 4"/>
            <p:cNvSpPr txBox="1"/>
            <p:nvPr/>
          </p:nvSpPr>
          <p:spPr>
            <a:xfrm>
              <a:off x="1309" y="678"/>
              <a:ext cx="540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600">
                  <a:solidFill>
                    <a:srgbClr val="49600B"/>
                  </a:solidFill>
                  <a:sym typeface="+mn-ea"/>
                </a:rPr>
                <a:t>翻译功能</a:t>
              </a:r>
              <a:r>
                <a:rPr lang="zh-CN" altLang="en-US" sz="3600">
                  <a:solidFill>
                    <a:srgbClr val="49600B"/>
                  </a:solidFill>
                  <a:sym typeface="+mn-ea"/>
                </a:rPr>
                <a:t>描述</a:t>
              </a:r>
              <a:endParaRPr lang="zh-CN" altLang="en-US" sz="3600">
                <a:solidFill>
                  <a:srgbClr val="49600B"/>
                </a:solidFill>
                <a:sym typeface="+mn-ea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90" y="558"/>
              <a:ext cx="6916" cy="1256"/>
            </a:xfrm>
            <a:prstGeom prst="roundRect">
              <a:avLst/>
            </a:prstGeom>
            <a:noFill/>
            <a:ln>
              <a:solidFill>
                <a:srgbClr val="8E9B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984250" y="1520190"/>
            <a:ext cx="3540760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提供翻译语言选择功能。源语言可由模型自动确认，也可由用户选择；目标语言由用户选择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84250" y="3820160"/>
            <a:ext cx="3540760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提供一个待翻译文本输入框，用户可以将待翻译的文本传输给 GPT 模型。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提供一个译文显示框，展示 GPT 模型的翻译成果。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03870" y="1658620"/>
            <a:ext cx="354076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03870" y="2026920"/>
            <a:ext cx="3540760" cy="2259965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提供翻译情感选择功能，用户可以使用系统预设的翻译情感，也可以自行创建翻译情感并保存至本地或云端。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* 提供输入内容后自动翻译的功能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cc65ddc4a22926d26f5e7a884924a05e3d9745b348524-oD5yGJ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0055" y="0"/>
            <a:ext cx="3853815" cy="68529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50215" y="297180"/>
            <a:ext cx="4391660" cy="797560"/>
            <a:chOff x="690" y="558"/>
            <a:chExt cx="6916" cy="1256"/>
          </a:xfrm>
        </p:grpSpPr>
        <p:sp>
          <p:nvSpPr>
            <p:cNvPr id="5" name="文本框 4"/>
            <p:cNvSpPr txBox="1"/>
            <p:nvPr/>
          </p:nvSpPr>
          <p:spPr>
            <a:xfrm>
              <a:off x="1309" y="678"/>
              <a:ext cx="540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600">
                  <a:solidFill>
                    <a:srgbClr val="49600B"/>
                  </a:solidFill>
                  <a:sym typeface="+mn-ea"/>
                </a:rPr>
                <a:t>咨询功能</a:t>
              </a:r>
              <a:r>
                <a:rPr lang="zh-CN" altLang="en-US" sz="3600">
                  <a:solidFill>
                    <a:srgbClr val="49600B"/>
                  </a:solidFill>
                  <a:sym typeface="+mn-ea"/>
                </a:rPr>
                <a:t>描述</a:t>
              </a:r>
              <a:endParaRPr lang="zh-CN" altLang="en-US" sz="3600">
                <a:solidFill>
                  <a:srgbClr val="49600B"/>
                </a:solidFill>
                <a:sym typeface="+mn-ea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90" y="558"/>
              <a:ext cx="6916" cy="1256"/>
            </a:xfrm>
            <a:prstGeom prst="roundRect">
              <a:avLst/>
            </a:prstGeom>
            <a:noFill/>
            <a:ln>
              <a:solidFill>
                <a:srgbClr val="8E9B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843280" y="2343785"/>
            <a:ext cx="3540760" cy="1476375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提供一个咨询方向选择页面，用户可以选择系统预先设定的咨询方向，指明需要咨询的内容，也可以自行输入咨询方向并保存至本地或云端。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82890" y="4286885"/>
            <a:ext cx="3540760" cy="1476375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dirty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提供一个输入框，用户可以通过在输入框中输入文字，与 GPT 模型咨询心理问题。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03870" y="1658620"/>
            <a:ext cx="354076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882890" y="1018540"/>
            <a:ext cx="3540760" cy="2259965"/>
          </a:xfrm>
          <a:prstGeom prst="rect">
            <a:avLst/>
          </a:prstGeom>
        </p:spPr>
        <p:txBody>
          <a:bodyPr wrap="square">
            <a:noAutofit/>
          </a:bodyPr>
          <a:p>
            <a:pPr algn="just">
              <a:buClrTx/>
              <a:buSzTx/>
              <a:buFontTx/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提供一个对话式界面，在 GPT 模型回复的消息前展示一个机器人形象的头像表示 AI 此时的情绪，AI 的情绪会随着用户输入的内容而改变。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cc65ddc4a22926d26f5e7a884924a05e3d9745b348524-oD5yGJ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7025" y="-606425"/>
            <a:ext cx="3853815" cy="68529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5570" y="118110"/>
            <a:ext cx="11998325" cy="6622415"/>
          </a:xfrm>
          <a:prstGeom prst="rect">
            <a:avLst/>
          </a:prstGeom>
          <a:noFill/>
          <a:ln>
            <a:solidFill>
              <a:srgbClr val="8E9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50215" y="297180"/>
            <a:ext cx="4391660" cy="797560"/>
            <a:chOff x="690" y="558"/>
            <a:chExt cx="6916" cy="1256"/>
          </a:xfrm>
        </p:grpSpPr>
        <p:sp>
          <p:nvSpPr>
            <p:cNvPr id="5" name="文本框 4"/>
            <p:cNvSpPr txBox="1"/>
            <p:nvPr/>
          </p:nvSpPr>
          <p:spPr>
            <a:xfrm>
              <a:off x="1309" y="678"/>
              <a:ext cx="540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600">
                  <a:solidFill>
                    <a:srgbClr val="49600B"/>
                  </a:solidFill>
                  <a:sym typeface="+mn-ea"/>
                </a:rPr>
                <a:t>游戏功能</a:t>
              </a:r>
              <a:r>
                <a:rPr lang="zh-CN" altLang="en-US" sz="3600">
                  <a:solidFill>
                    <a:srgbClr val="49600B"/>
                  </a:solidFill>
                  <a:sym typeface="+mn-ea"/>
                </a:rPr>
                <a:t>描述</a:t>
              </a:r>
              <a:endParaRPr lang="zh-CN" altLang="en-US" sz="3600">
                <a:solidFill>
                  <a:srgbClr val="49600B"/>
                </a:solidFill>
                <a:sym typeface="+mn-ea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90" y="558"/>
              <a:ext cx="6916" cy="1256"/>
            </a:xfrm>
            <a:prstGeom prst="roundRect">
              <a:avLst/>
            </a:prstGeom>
            <a:noFill/>
            <a:ln>
              <a:solidFill>
                <a:srgbClr val="8E9B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1156970" y="2289810"/>
            <a:ext cx="6614795" cy="2465070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提供剧情选择功能，用户可以选择系统提供的游戏剧情。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提供一个卡片式的故事情节展示框，向用户展示 GPT 模型生成的游戏剧情。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提供一个按钮组，用户可以选择按钮指向的内容，推动剧情的发展。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提供历史剧情侧边栏，保存历史剧情文本。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    * 提供一个剧情创建工具，允许用户生成原创剧情并保存至本地或云端。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03870" y="1658620"/>
            <a:ext cx="354076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03870" y="2026920"/>
            <a:ext cx="3540760" cy="2259965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PLACING_PICTURE_USER_VIEWPORT" val="{&quot;height&quot;:9168,&quot;width&quot;:6879}"/>
</p:tagLst>
</file>

<file path=ppt/tags/tag6.xml><?xml version="1.0" encoding="utf-8"?>
<p:tagLst xmlns:p="http://schemas.openxmlformats.org/presentationml/2006/main">
  <p:tag name="KSO_WM_BEAUTIFY_FLAG" val=""/>
  <p:tag name="KSO_WM_UNIT_PLACING_PICTURE_USER_VIEWPORT" val="{&quot;height&quot;:4226,&quot;width&quot;:6548}"/>
</p:tagLst>
</file>

<file path=ppt/tags/tag7.xml><?xml version="1.0" encoding="utf-8"?>
<p:tagLst xmlns:p="http://schemas.openxmlformats.org/presentationml/2006/main">
  <p:tag name="KSO_WPP_MARK_KEY" val="5018a6ef-feae-46c1-acfb-10fed7d8a34d"/>
  <p:tag name="COMMONDATA" val="eyJjb3VudCI6NCwiaGRpZCI6IjM2OTc1YWExNWQ1ZmVjMTAwMTkxYWY5OTIwNThjYTA4IiwidXNlckNvdW50Ijo0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2704</Words>
  <Application>WPS 演示</Application>
  <PresentationFormat>宽屏</PresentationFormat>
  <Paragraphs>154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Calibri Light</vt:lpstr>
      <vt:lpstr>微软雅黑 Light</vt:lpstr>
      <vt:lpstr>Calibri</vt:lpstr>
      <vt:lpstr>Lao UI</vt:lpstr>
      <vt:lpstr>Segoe UI Symbol</vt:lpstr>
      <vt:lpstr>Gill Sans</vt:lpstr>
      <vt:lpstr>FontAwesome</vt:lpstr>
      <vt:lpstr>Segoe Print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cmr</dc:creator>
  <cp:lastModifiedBy>L.</cp:lastModifiedBy>
  <cp:revision>4</cp:revision>
  <dcterms:created xsi:type="dcterms:W3CDTF">2020-02-16T08:58:00Z</dcterms:created>
  <dcterms:modified xsi:type="dcterms:W3CDTF">2023-04-01T05:26:20Z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KSOTemplateUUID">
    <vt:lpwstr>v1.0_mb_SYLvZgC2/oiqGjhE0nXfVg==</vt:lpwstr>
  </property>
  <property fmtid="{D5CDD505-2E9C-101B-9397-08002B2CF9AE}" pid="4" name="ICV">
    <vt:lpwstr>E6A08F14B33E47FE862635E25E40161F_11</vt:lpwstr>
  </property>
</Properties>
</file>