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1.svg" ContentType="image/svg+xml"/>
  <Override PartName="/ppt/media/image13.svg" ContentType="image/svg+xml"/>
  <Override PartName="/ppt/media/image18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notesMasterIdLst>
    <p:notesMasterId r:id="rId5"/>
  </p:notesMasterIdLst>
  <p:sldIdLst>
    <p:sldId id="263" r:id="rId4"/>
    <p:sldId id="290" r:id="rId6"/>
    <p:sldId id="265" r:id="rId7"/>
    <p:sldId id="289" r:id="rId8"/>
    <p:sldId id="270" r:id="rId9"/>
    <p:sldId id="292" r:id="rId10"/>
    <p:sldId id="291" r:id="rId11"/>
    <p:sldId id="293" r:id="rId12"/>
    <p:sldId id="294" r:id="rId13"/>
    <p:sldId id="295" r:id="rId14"/>
    <p:sldId id="301" r:id="rId15"/>
    <p:sldId id="296" r:id="rId16"/>
    <p:sldId id="297" r:id="rId17"/>
    <p:sldId id="298" r:id="rId18"/>
    <p:sldId id="299" r:id="rId19"/>
    <p:sldId id="300" r:id="rId20"/>
    <p:sldId id="269" r:id="rId21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81C5"/>
    <a:srgbClr val="6A6F57"/>
    <a:srgbClr val="6DC3AC"/>
    <a:srgbClr val="F8D367"/>
    <a:srgbClr val="40464B"/>
    <a:srgbClr val="E6E122"/>
    <a:srgbClr val="F0F2E5"/>
    <a:srgbClr val="FFFFFF"/>
    <a:srgbClr val="A6DCBC"/>
    <a:srgbClr val="6CAB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817" autoAdjust="0"/>
    <p:restoredTop sz="94660"/>
  </p:normalViewPr>
  <p:slideViewPr>
    <p:cSldViewPr snapToGrid="0">
      <p:cViewPr varScale="1">
        <p:scale>
          <a:sx n="86" d="100"/>
          <a:sy n="86" d="100"/>
        </p:scale>
        <p:origin x="11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5" Type="http://schemas.openxmlformats.org/officeDocument/2006/relationships/tags" Target="tags/tag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898407-7539-4C88-B591-2FC07A4ED2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0ADC4B-121D-46CC-9D52-F4252E0865F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</a:fld>
            <a:endParaRPr lang="zh-CN" altLang="en-US"/>
          </a:p>
        </p:txBody>
      </p:sp>
      <p:sp>
        <p:nvSpPr>
          <p:cNvPr id="11" name="TextBox 3"/>
          <p:cNvSpPr txBox="1"/>
          <p:nvPr userDrawn="1"/>
        </p:nvSpPr>
        <p:spPr>
          <a:xfrm>
            <a:off x="2238400" y="6739570"/>
            <a:ext cx="180020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http://www.1ppt.com/moban/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6F6F8"/>
            </a:gs>
            <a:gs pos="25000">
              <a:srgbClr val="F6F6F8"/>
            </a:gs>
            <a:gs pos="32000">
              <a:srgbClr val="F3F3F5"/>
            </a:gs>
            <a:gs pos="76000">
              <a:srgbClr val="E3E3E5"/>
            </a:gs>
            <a:gs pos="100000">
              <a:srgbClr val="DAD8DA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8979D9-E8A7-4020-9F53-DCBB7345420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02D614-3122-4AE3-B731-49486E3899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Relationship Id="rId3" Type="http://schemas.microsoft.com/office/2007/relationships/hdphoto" Target="../media/image3.wdp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svg"/><Relationship Id="rId8" Type="http://schemas.openxmlformats.org/officeDocument/2006/relationships/image" Target="../media/image12.png"/><Relationship Id="rId7" Type="http://schemas.openxmlformats.org/officeDocument/2006/relationships/image" Target="../media/image11.svg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1" Type="http://schemas.openxmlformats.org/officeDocument/2006/relationships/notesSlide" Target="../notesSlides/notesSlide3.x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svg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svg"/><Relationship Id="rId1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svg"/><Relationship Id="rId1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6536851" y="0"/>
            <a:ext cx="5655149" cy="68580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068488" y="2135996"/>
            <a:ext cx="466915" cy="3071200"/>
            <a:chOff x="1259940" y="567159"/>
            <a:chExt cx="1120355" cy="4097438"/>
          </a:xfrm>
        </p:grpSpPr>
        <p:cxnSp>
          <p:nvCxnSpPr>
            <p:cNvPr id="5" name="直线连接符 22"/>
            <p:cNvCxnSpPr/>
            <p:nvPr/>
          </p:nvCxnSpPr>
          <p:spPr>
            <a:xfrm>
              <a:off x="1259940" y="590600"/>
              <a:ext cx="1078196" cy="0"/>
            </a:xfrm>
            <a:prstGeom prst="line">
              <a:avLst/>
            </a:prstGeom>
            <a:ln w="76200">
              <a:solidFill>
                <a:srgbClr val="6A6F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线连接符 23"/>
            <p:cNvCxnSpPr/>
            <p:nvPr/>
          </p:nvCxnSpPr>
          <p:spPr>
            <a:xfrm>
              <a:off x="1317763" y="567159"/>
              <a:ext cx="0" cy="4097438"/>
            </a:xfrm>
            <a:prstGeom prst="line">
              <a:avLst/>
            </a:prstGeom>
            <a:ln w="76200">
              <a:solidFill>
                <a:srgbClr val="6A6F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线连接符 24"/>
            <p:cNvCxnSpPr/>
            <p:nvPr/>
          </p:nvCxnSpPr>
          <p:spPr>
            <a:xfrm>
              <a:off x="1302099" y="4641156"/>
              <a:ext cx="1078196" cy="0"/>
            </a:xfrm>
            <a:prstGeom prst="line">
              <a:avLst/>
            </a:prstGeom>
            <a:ln w="76200">
              <a:solidFill>
                <a:srgbClr val="6A6F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文本框 8"/>
          <p:cNvSpPr txBox="1"/>
          <p:nvPr/>
        </p:nvSpPr>
        <p:spPr>
          <a:xfrm>
            <a:off x="1802068" y="1763400"/>
            <a:ext cx="29717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dirty="0">
                <a:solidFill>
                  <a:srgbClr val="6A6F57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  <a:cs typeface="+mn-ea"/>
                <a:sym typeface="+mn-lt"/>
              </a:rPr>
              <a:t>原型展示</a:t>
            </a:r>
            <a:endParaRPr lang="zh-CN" altLang="en-US" sz="4000" dirty="0">
              <a:solidFill>
                <a:srgbClr val="6A6F57"/>
              </a:solidFill>
              <a:latin typeface="方正正黑简体" panose="02000000000000000000" pitchFamily="2" charset="-122"/>
              <a:ea typeface="方正正黑简体" panose="02000000000000000000" pitchFamily="2" charset="-122"/>
              <a:cs typeface="+mn-ea"/>
              <a:sym typeface="+mn-lt"/>
            </a:endParaRPr>
          </a:p>
        </p:txBody>
      </p:sp>
      <p:cxnSp>
        <p:nvCxnSpPr>
          <p:cNvPr id="10" name="直线连接符 10"/>
          <p:cNvCxnSpPr/>
          <p:nvPr/>
        </p:nvCxnSpPr>
        <p:spPr>
          <a:xfrm>
            <a:off x="2119284" y="4244565"/>
            <a:ext cx="4282824" cy="0"/>
          </a:xfrm>
          <a:prstGeom prst="line">
            <a:avLst/>
          </a:prstGeom>
          <a:ln>
            <a:solidFill>
              <a:srgbClr val="3F402D">
                <a:alpha val="3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2005901" y="4470391"/>
            <a:ext cx="44749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6A6F57"/>
                </a:solidFill>
                <a:cs typeface="+mn-ea"/>
                <a:sym typeface="+mn-lt"/>
              </a:rPr>
              <a:t>Training materials will be selected based on attendee's test results and the company's goals.</a:t>
            </a:r>
            <a:endParaRPr lang="zh-CN" altLang="en-US" sz="1400" dirty="0">
              <a:solidFill>
                <a:srgbClr val="6A6F57"/>
              </a:solidFill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126348" y="1645734"/>
            <a:ext cx="3748146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spc="600" dirty="0">
                <a:solidFill>
                  <a:srgbClr val="6A6F57"/>
                </a:solidFill>
                <a:cs typeface="+mn-ea"/>
                <a:sym typeface="+mn-lt"/>
              </a:rPr>
              <a:t>Y</a:t>
            </a:r>
            <a:r>
              <a:rPr lang="en-US" altLang="zh-CN" sz="6000" spc="600" dirty="0">
                <a:solidFill>
                  <a:srgbClr val="6A6F57"/>
                </a:solidFill>
                <a:cs typeface="+mn-ea"/>
                <a:sym typeface="+mn-lt"/>
              </a:rPr>
              <a:t>ACW</a:t>
            </a:r>
            <a:endParaRPr lang="en-US" altLang="zh-CN" sz="6000" spc="600" dirty="0">
              <a:solidFill>
                <a:srgbClr val="6A6F57"/>
              </a:solidFill>
              <a:cs typeface="+mn-ea"/>
              <a:sym typeface="+mn-lt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403" y="2610105"/>
            <a:ext cx="5783247" cy="1459926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2254928" y="5468645"/>
            <a:ext cx="4296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原型设计工具：墨刀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374" y="146481"/>
            <a:ext cx="1275223" cy="6565037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486399" y="4616388"/>
            <a:ext cx="4998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添加侧边导航栏，更容易缩放和收纳，支持定制化的导航结构方便用户使用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49" y="146481"/>
            <a:ext cx="2067356" cy="6565037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 flipH="1">
            <a:off x="5919184" y="3908502"/>
            <a:ext cx="41325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solidFill>
                  <a:schemeClr val="accent4">
                    <a:lumMod val="75000"/>
                  </a:schemeClr>
                </a:solidFill>
              </a:rPr>
              <a:t>导航方式</a:t>
            </a:r>
            <a:endParaRPr lang="zh-CN" altLang="en-US" sz="40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6536851" y="0"/>
            <a:ext cx="5655149" cy="68580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2412095" y="1893399"/>
            <a:ext cx="466915" cy="4238851"/>
            <a:chOff x="1259940" y="567159"/>
            <a:chExt cx="1120355" cy="4097438"/>
          </a:xfrm>
        </p:grpSpPr>
        <p:cxnSp>
          <p:nvCxnSpPr>
            <p:cNvPr id="5" name="直线连接符 22"/>
            <p:cNvCxnSpPr/>
            <p:nvPr/>
          </p:nvCxnSpPr>
          <p:spPr>
            <a:xfrm>
              <a:off x="1259940" y="590600"/>
              <a:ext cx="1078196" cy="0"/>
            </a:xfrm>
            <a:prstGeom prst="line">
              <a:avLst/>
            </a:prstGeom>
            <a:ln w="76200">
              <a:solidFill>
                <a:srgbClr val="6A6F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线连接符 23"/>
            <p:cNvCxnSpPr/>
            <p:nvPr/>
          </p:nvCxnSpPr>
          <p:spPr>
            <a:xfrm>
              <a:off x="1317763" y="567159"/>
              <a:ext cx="0" cy="4097438"/>
            </a:xfrm>
            <a:prstGeom prst="line">
              <a:avLst/>
            </a:prstGeom>
            <a:ln w="76200">
              <a:solidFill>
                <a:srgbClr val="6A6F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线连接符 24"/>
            <p:cNvCxnSpPr/>
            <p:nvPr/>
          </p:nvCxnSpPr>
          <p:spPr>
            <a:xfrm>
              <a:off x="1302099" y="4641156"/>
              <a:ext cx="1078196" cy="0"/>
            </a:xfrm>
            <a:prstGeom prst="line">
              <a:avLst/>
            </a:prstGeom>
            <a:ln w="76200">
              <a:solidFill>
                <a:srgbClr val="6A6F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文本框 8"/>
          <p:cNvSpPr txBox="1"/>
          <p:nvPr/>
        </p:nvSpPr>
        <p:spPr>
          <a:xfrm flipH="1">
            <a:off x="923040" y="1562445"/>
            <a:ext cx="1107996" cy="33228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6000" b="1" dirty="0">
                <a:solidFill>
                  <a:srgbClr val="6A6F57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  <a:cs typeface="+mn-ea"/>
                <a:sym typeface="+mn-lt"/>
              </a:rPr>
              <a:t>function</a:t>
            </a:r>
            <a:endParaRPr lang="en-US" altLang="zh-CN" sz="6000" b="1" dirty="0">
              <a:solidFill>
                <a:srgbClr val="6A6F57"/>
              </a:solidFill>
              <a:latin typeface="方正正黑简体" panose="02000000000000000000" pitchFamily="2" charset="-122"/>
              <a:ea typeface="方正正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547745" y="1790700"/>
            <a:ext cx="380428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spc="600" dirty="0">
                <a:solidFill>
                  <a:srgbClr val="6A6F57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  <a:cs typeface="+mn-ea"/>
                <a:sym typeface="+mn-lt"/>
              </a:rPr>
              <a:t>   </a:t>
            </a:r>
            <a:r>
              <a:rPr lang="zh-CN" altLang="en-US" sz="4000" spc="600" dirty="0">
                <a:solidFill>
                  <a:srgbClr val="6A6F57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  <a:cs typeface="+mn-ea"/>
                <a:sym typeface="+mn-lt"/>
              </a:rPr>
              <a:t>选择游戏</a:t>
            </a:r>
            <a:endParaRPr lang="zh-CN" altLang="en-US" sz="4000" spc="600" dirty="0">
              <a:solidFill>
                <a:srgbClr val="6A6F57"/>
              </a:solidFill>
              <a:latin typeface="方正正黑简体" panose="02000000000000000000" pitchFamily="2" charset="-122"/>
              <a:ea typeface="方正正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557278" y="2683792"/>
            <a:ext cx="37944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spc="600" dirty="0">
                <a:solidFill>
                  <a:srgbClr val="6A6F57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  <a:cs typeface="+mn-ea"/>
                <a:sym typeface="+mn-lt"/>
              </a:rPr>
              <a:t>   ChatGpt</a:t>
            </a:r>
            <a:endParaRPr lang="zh-CN" altLang="en-US" sz="4000" spc="600" dirty="0">
              <a:solidFill>
                <a:srgbClr val="6A6F57"/>
              </a:solidFill>
              <a:latin typeface="方正正黑简体" panose="02000000000000000000" pitchFamily="2" charset="-122"/>
              <a:ea typeface="方正正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547745" y="3610610"/>
            <a:ext cx="373443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spc="600" dirty="0">
                <a:solidFill>
                  <a:srgbClr val="6A6F57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  <a:cs typeface="+mn-ea"/>
                <a:sym typeface="+mn-lt"/>
              </a:rPr>
              <a:t>   </a:t>
            </a:r>
            <a:r>
              <a:rPr lang="zh-CN" altLang="en-US" sz="4000" spc="600" dirty="0">
                <a:solidFill>
                  <a:srgbClr val="6A6F57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  <a:cs typeface="+mn-ea"/>
                <a:sym typeface="+mn-lt"/>
              </a:rPr>
              <a:t>心理咨询</a:t>
            </a:r>
            <a:endParaRPr lang="zh-CN" altLang="en-US" sz="4000" spc="600" dirty="0">
              <a:solidFill>
                <a:srgbClr val="6A6F57"/>
              </a:solidFill>
              <a:latin typeface="方正正黑简体" panose="02000000000000000000" pitchFamily="2" charset="-122"/>
              <a:ea typeface="方正正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57270" y="4531360"/>
            <a:ext cx="385889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spc="600" dirty="0">
                <a:solidFill>
                  <a:srgbClr val="6A6F57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  <a:cs typeface="+mn-ea"/>
                <a:sym typeface="+mn-lt"/>
              </a:rPr>
              <a:t>   </a:t>
            </a:r>
            <a:r>
              <a:rPr lang="zh-CN" altLang="en-US" sz="4000" spc="600" dirty="0">
                <a:solidFill>
                  <a:srgbClr val="6A6F57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  <a:cs typeface="+mn-ea"/>
                <a:sym typeface="+mn-lt"/>
              </a:rPr>
              <a:t>对话聊天 </a:t>
            </a:r>
            <a:endParaRPr lang="zh-CN" altLang="en-US" sz="4000" spc="600" dirty="0">
              <a:solidFill>
                <a:srgbClr val="6A6F57"/>
              </a:solidFill>
              <a:latin typeface="方正正黑简体" panose="02000000000000000000" pitchFamily="2" charset="-122"/>
              <a:ea typeface="方正正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178206" y="5424365"/>
            <a:ext cx="41735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spc="600" dirty="0">
                <a:solidFill>
                  <a:srgbClr val="6A6F57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  <a:cs typeface="+mn-ea"/>
                <a:sym typeface="+mn-lt"/>
              </a:rPr>
              <a:t> </a:t>
            </a:r>
            <a:r>
              <a:rPr lang="zh-CN" altLang="en-US" sz="4000" spc="600" dirty="0">
                <a:solidFill>
                  <a:schemeClr val="accent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  <a:cs typeface="+mn-ea"/>
                <a:sym typeface="+mn-lt"/>
              </a:rPr>
              <a:t>译</a:t>
            </a:r>
            <a:r>
              <a:rPr lang="zh-CN" altLang="en-US" sz="4000" spc="600" dirty="0">
                <a:solidFill>
                  <a:srgbClr val="6A6F57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  <a:cs typeface="+mn-ea"/>
                <a:sym typeface="+mn-lt"/>
              </a:rPr>
              <a:t> 情感翻译 </a:t>
            </a:r>
            <a:endParaRPr lang="zh-CN" altLang="en-US" sz="4000" spc="600" dirty="0">
              <a:solidFill>
                <a:srgbClr val="6A6F57"/>
              </a:solidFill>
              <a:latin typeface="方正正黑简体" panose="02000000000000000000" pitchFamily="2" charset="-122"/>
              <a:ea typeface="方正正黑简体" panose="02000000000000000000" pitchFamily="2" charset="-122"/>
              <a:cs typeface="+mn-ea"/>
              <a:sym typeface="+mn-lt"/>
            </a:endParaRPr>
          </a:p>
        </p:txBody>
      </p:sp>
      <p:pic>
        <p:nvPicPr>
          <p:cNvPr id="10" name="图形 9" descr="游戏控制器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56516" y="1771104"/>
            <a:ext cx="820128" cy="820128"/>
          </a:xfrm>
          <a:prstGeom prst="rect">
            <a:avLst/>
          </a:prstGeom>
        </p:spPr>
      </p:pic>
      <p:pic>
        <p:nvPicPr>
          <p:cNvPr id="12" name="图形 11" descr="居家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56516" y="2593096"/>
            <a:ext cx="832282" cy="832282"/>
          </a:xfrm>
          <a:prstGeom prst="rect">
            <a:avLst/>
          </a:prstGeom>
        </p:spPr>
      </p:pic>
      <p:pic>
        <p:nvPicPr>
          <p:cNvPr id="14" name="图形 13" descr="比心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56516" y="3576798"/>
            <a:ext cx="865371" cy="865371"/>
          </a:xfrm>
          <a:prstGeom prst="rect">
            <a:avLst/>
          </a:prstGeom>
        </p:spPr>
      </p:pic>
      <p:pic>
        <p:nvPicPr>
          <p:cNvPr id="20" name="图形 19" descr="语音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361579" y="4522889"/>
            <a:ext cx="865372" cy="8653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5" grpId="0"/>
      <p:bldP spid="17" grpId="0"/>
      <p:bldP spid="18" grpId="0"/>
      <p:bldP spid="19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2185392" y="1893400"/>
            <a:ext cx="466915" cy="3071200"/>
            <a:chOff x="1259940" y="567159"/>
            <a:chExt cx="1120355" cy="4097438"/>
          </a:xfrm>
        </p:grpSpPr>
        <p:cxnSp>
          <p:nvCxnSpPr>
            <p:cNvPr id="7" name="直线连接符 22"/>
            <p:cNvCxnSpPr/>
            <p:nvPr/>
          </p:nvCxnSpPr>
          <p:spPr>
            <a:xfrm>
              <a:off x="1259940" y="590600"/>
              <a:ext cx="1078196" cy="0"/>
            </a:xfrm>
            <a:prstGeom prst="line">
              <a:avLst/>
            </a:prstGeom>
            <a:ln w="76200">
              <a:solidFill>
                <a:srgbClr val="6A6F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线连接符 23"/>
            <p:cNvCxnSpPr/>
            <p:nvPr/>
          </p:nvCxnSpPr>
          <p:spPr>
            <a:xfrm>
              <a:off x="1317763" y="567159"/>
              <a:ext cx="0" cy="4097438"/>
            </a:xfrm>
            <a:prstGeom prst="line">
              <a:avLst/>
            </a:prstGeom>
            <a:ln w="76200">
              <a:solidFill>
                <a:srgbClr val="6A6F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线连接符 24"/>
            <p:cNvCxnSpPr/>
            <p:nvPr/>
          </p:nvCxnSpPr>
          <p:spPr>
            <a:xfrm>
              <a:off x="1302099" y="4641156"/>
              <a:ext cx="1078196" cy="0"/>
            </a:xfrm>
            <a:prstGeom prst="line">
              <a:avLst/>
            </a:prstGeom>
            <a:ln w="76200">
              <a:solidFill>
                <a:srgbClr val="6A6F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9"/>
          <p:cNvGrpSpPr/>
          <p:nvPr/>
        </p:nvGrpSpPr>
        <p:grpSpPr>
          <a:xfrm flipH="1">
            <a:off x="9468807" y="1875830"/>
            <a:ext cx="466915" cy="3071200"/>
            <a:chOff x="1259940" y="567159"/>
            <a:chExt cx="1120355" cy="4097438"/>
          </a:xfrm>
        </p:grpSpPr>
        <p:cxnSp>
          <p:nvCxnSpPr>
            <p:cNvPr id="11" name="直线连接符 22"/>
            <p:cNvCxnSpPr/>
            <p:nvPr/>
          </p:nvCxnSpPr>
          <p:spPr>
            <a:xfrm>
              <a:off x="1259940" y="590600"/>
              <a:ext cx="1078196" cy="0"/>
            </a:xfrm>
            <a:prstGeom prst="line">
              <a:avLst/>
            </a:prstGeom>
            <a:ln w="76200">
              <a:solidFill>
                <a:srgbClr val="6A6F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线连接符 23"/>
            <p:cNvCxnSpPr/>
            <p:nvPr/>
          </p:nvCxnSpPr>
          <p:spPr>
            <a:xfrm>
              <a:off x="1317763" y="567159"/>
              <a:ext cx="0" cy="4097438"/>
            </a:xfrm>
            <a:prstGeom prst="line">
              <a:avLst/>
            </a:prstGeom>
            <a:ln w="76200">
              <a:solidFill>
                <a:srgbClr val="6A6F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线连接符 24"/>
            <p:cNvCxnSpPr/>
            <p:nvPr/>
          </p:nvCxnSpPr>
          <p:spPr>
            <a:xfrm>
              <a:off x="1302099" y="4641156"/>
              <a:ext cx="1078196" cy="0"/>
            </a:xfrm>
            <a:prstGeom prst="line">
              <a:avLst/>
            </a:prstGeom>
            <a:ln w="76200">
              <a:solidFill>
                <a:srgbClr val="6A6F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文本框 13"/>
          <p:cNvSpPr txBox="1"/>
          <p:nvPr/>
        </p:nvSpPr>
        <p:spPr>
          <a:xfrm>
            <a:off x="3699674" y="2885722"/>
            <a:ext cx="47926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spc="600" dirty="0">
                <a:solidFill>
                  <a:srgbClr val="6A6F57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  <a:cs typeface="+mn-ea"/>
                <a:sym typeface="+mn-lt"/>
              </a:rPr>
              <a:t>选择游戏</a:t>
            </a:r>
            <a:endParaRPr lang="zh-CN" altLang="en-US" sz="8000" spc="600" dirty="0">
              <a:solidFill>
                <a:srgbClr val="6A6F57"/>
              </a:solidFill>
              <a:latin typeface="方正正黑简体" panose="02000000000000000000" pitchFamily="2" charset="-122"/>
              <a:ea typeface="方正正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740757" y="4311844"/>
            <a:ext cx="44749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rgbClr val="6A6F57"/>
                </a:solidFill>
                <a:cs typeface="+mn-ea"/>
                <a:sym typeface="+mn-lt"/>
              </a:rPr>
              <a:t>Training materials will be selected based on attendee's test results and the company's goals.</a:t>
            </a:r>
            <a:endParaRPr lang="zh-CN" altLang="en-US" sz="1400" dirty="0">
              <a:solidFill>
                <a:srgbClr val="6A6F57"/>
              </a:solidFill>
              <a:cs typeface="+mn-ea"/>
              <a:sym typeface="+mn-lt"/>
            </a:endParaRPr>
          </a:p>
        </p:txBody>
      </p:sp>
      <p:pic>
        <p:nvPicPr>
          <p:cNvPr id="3" name="图形 2" descr="游戏控制器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22523" y="1814936"/>
            <a:ext cx="1145218" cy="1149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97807" y="198585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游戏界面</a:t>
            </a:r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072979" y="2828835"/>
            <a:ext cx="2370338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提供四则故事给用户选择，每则故事展示其背景，用户选择其中一则</a:t>
            </a:r>
            <a:r>
              <a:rPr lang="zh-CN" altLang="en-US" dirty="0"/>
              <a:t>故事开始游戏。</a:t>
            </a:r>
            <a:endParaRPr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29" y="783360"/>
            <a:ext cx="8227879" cy="58368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97807" y="198585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游戏界面</a:t>
            </a:r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64" y="789163"/>
            <a:ext cx="8649218" cy="6068837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436963" y="3105834"/>
            <a:ext cx="24384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细节</a:t>
            </a:r>
            <a:r>
              <a:rPr lang="en-US" altLang="zh-CN" dirty="0"/>
              <a:t>Loading……</a:t>
            </a:r>
            <a:r>
              <a:rPr lang="zh-CN" altLang="en-US" dirty="0"/>
              <a:t>界面，增强用户游戏体验感。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97807" y="198585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游戏界面</a:t>
            </a:r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536" y="932155"/>
            <a:ext cx="8227404" cy="5832441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9064101" y="2318758"/>
            <a:ext cx="253013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进入游戏提供不同的选择。最终的结局也因为选择的不同而不同。右上角导航栏有退出和翻阅历史记录的功能，设计更加人性化，用户可以选择退出游戏，若是忘记之前的选择也可以翻阅历史记录查看。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2185392" y="1893400"/>
            <a:ext cx="466915" cy="3071200"/>
            <a:chOff x="1259940" y="567159"/>
            <a:chExt cx="1120355" cy="4097438"/>
          </a:xfrm>
        </p:grpSpPr>
        <p:cxnSp>
          <p:nvCxnSpPr>
            <p:cNvPr id="7" name="直线连接符 22"/>
            <p:cNvCxnSpPr/>
            <p:nvPr/>
          </p:nvCxnSpPr>
          <p:spPr>
            <a:xfrm>
              <a:off x="1259940" y="590600"/>
              <a:ext cx="1078196" cy="0"/>
            </a:xfrm>
            <a:prstGeom prst="line">
              <a:avLst/>
            </a:prstGeom>
            <a:ln w="76200">
              <a:solidFill>
                <a:srgbClr val="6A6F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线连接符 23"/>
            <p:cNvCxnSpPr/>
            <p:nvPr/>
          </p:nvCxnSpPr>
          <p:spPr>
            <a:xfrm>
              <a:off x="1317763" y="567159"/>
              <a:ext cx="0" cy="4097438"/>
            </a:xfrm>
            <a:prstGeom prst="line">
              <a:avLst/>
            </a:prstGeom>
            <a:ln w="76200">
              <a:solidFill>
                <a:srgbClr val="6A6F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线连接符 24"/>
            <p:cNvCxnSpPr/>
            <p:nvPr/>
          </p:nvCxnSpPr>
          <p:spPr>
            <a:xfrm>
              <a:off x="1302099" y="4641156"/>
              <a:ext cx="1078196" cy="0"/>
            </a:xfrm>
            <a:prstGeom prst="line">
              <a:avLst/>
            </a:prstGeom>
            <a:ln w="76200">
              <a:solidFill>
                <a:srgbClr val="6A6F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9"/>
          <p:cNvGrpSpPr/>
          <p:nvPr/>
        </p:nvGrpSpPr>
        <p:grpSpPr>
          <a:xfrm flipH="1">
            <a:off x="9468807" y="1875830"/>
            <a:ext cx="466915" cy="3071200"/>
            <a:chOff x="1259940" y="567159"/>
            <a:chExt cx="1120355" cy="4097438"/>
          </a:xfrm>
        </p:grpSpPr>
        <p:cxnSp>
          <p:nvCxnSpPr>
            <p:cNvPr id="11" name="直线连接符 22"/>
            <p:cNvCxnSpPr/>
            <p:nvPr/>
          </p:nvCxnSpPr>
          <p:spPr>
            <a:xfrm>
              <a:off x="1259940" y="590600"/>
              <a:ext cx="1078196" cy="0"/>
            </a:xfrm>
            <a:prstGeom prst="line">
              <a:avLst/>
            </a:prstGeom>
            <a:ln w="76200">
              <a:solidFill>
                <a:srgbClr val="6A6F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线连接符 23"/>
            <p:cNvCxnSpPr/>
            <p:nvPr/>
          </p:nvCxnSpPr>
          <p:spPr>
            <a:xfrm>
              <a:off x="1317763" y="567159"/>
              <a:ext cx="0" cy="4097438"/>
            </a:xfrm>
            <a:prstGeom prst="line">
              <a:avLst/>
            </a:prstGeom>
            <a:ln w="76200">
              <a:solidFill>
                <a:srgbClr val="6A6F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线连接符 24"/>
            <p:cNvCxnSpPr/>
            <p:nvPr/>
          </p:nvCxnSpPr>
          <p:spPr>
            <a:xfrm>
              <a:off x="1302099" y="4641156"/>
              <a:ext cx="1078196" cy="0"/>
            </a:xfrm>
            <a:prstGeom prst="line">
              <a:avLst/>
            </a:prstGeom>
            <a:ln w="76200">
              <a:solidFill>
                <a:srgbClr val="6A6F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文本框 13"/>
          <p:cNvSpPr txBox="1"/>
          <p:nvPr/>
        </p:nvSpPr>
        <p:spPr>
          <a:xfrm>
            <a:off x="3699674" y="2885722"/>
            <a:ext cx="49826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spc="600" dirty="0">
                <a:solidFill>
                  <a:srgbClr val="6A6F57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  <a:cs typeface="+mn-ea"/>
                <a:sym typeface="+mn-lt"/>
              </a:rPr>
              <a:t>ChatGPT</a:t>
            </a:r>
            <a:endParaRPr lang="zh-CN" altLang="en-US" sz="8000" spc="600" dirty="0">
              <a:solidFill>
                <a:srgbClr val="6A6F57"/>
              </a:solidFill>
              <a:latin typeface="方正正黑简体" panose="02000000000000000000" pitchFamily="2" charset="-122"/>
              <a:ea typeface="方正正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740757" y="4311844"/>
            <a:ext cx="44749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rgbClr val="6A6F57"/>
                </a:solidFill>
                <a:cs typeface="+mn-ea"/>
                <a:sym typeface="+mn-lt"/>
              </a:rPr>
              <a:t>Training materials will be selected based on attendee's test results and the company's goals.</a:t>
            </a:r>
            <a:endParaRPr lang="zh-CN" altLang="en-US" sz="1400" dirty="0">
              <a:solidFill>
                <a:srgbClr val="6A6F57"/>
              </a:solidFill>
              <a:cs typeface="+mn-ea"/>
              <a:sym typeface="+mn-lt"/>
            </a:endParaRPr>
          </a:p>
        </p:txBody>
      </p:sp>
      <p:pic>
        <p:nvPicPr>
          <p:cNvPr id="4" name="图形 3" descr="居家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99517" y="1737372"/>
            <a:ext cx="1045667" cy="10456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19080" y="198585"/>
            <a:ext cx="25355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ChatGPT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界面</a:t>
            </a:r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80" y="785203"/>
            <a:ext cx="5876920" cy="5757639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9621933" y="3553287"/>
            <a:ext cx="235098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下拉选择器可以选择</a:t>
            </a:r>
            <a:r>
              <a:rPr lang="en-US" altLang="zh-CN" dirty="0"/>
              <a:t>GTP-3.5 orGTP-4</a:t>
            </a:r>
            <a:r>
              <a:rPr lang="zh-CN" altLang="en-US" dirty="0"/>
              <a:t>，点击</a:t>
            </a:r>
            <a:r>
              <a:rPr lang="en-US" altLang="zh-CN" dirty="0"/>
              <a:t>API Key</a:t>
            </a:r>
            <a:r>
              <a:rPr lang="zh-CN" altLang="en-US" dirty="0"/>
              <a:t>输入，向</a:t>
            </a:r>
            <a:r>
              <a:rPr lang="en-US" altLang="zh-CN" dirty="0"/>
              <a:t>AI</a:t>
            </a:r>
            <a:r>
              <a:rPr lang="zh-CN" altLang="en-US" dirty="0"/>
              <a:t>提出问题。提供了不同的</a:t>
            </a:r>
            <a:r>
              <a:rPr lang="en-US" altLang="zh-CN" dirty="0"/>
              <a:t>Character</a:t>
            </a:r>
            <a:r>
              <a:rPr lang="zh-CN" altLang="en-US" dirty="0"/>
              <a:t>，用户也可以自行添加自己的</a:t>
            </a:r>
            <a:r>
              <a:rPr lang="en-US" altLang="zh-CN" dirty="0"/>
              <a:t>Character</a:t>
            </a:r>
            <a:r>
              <a:rPr lang="zh-CN" altLang="en-US" dirty="0"/>
              <a:t>。</a:t>
            </a:r>
            <a:endParaRPr lang="zh-CN" altLang="en-US" dirty="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728" y="783360"/>
            <a:ext cx="2949172" cy="210188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2628" y="783360"/>
            <a:ext cx="2414559" cy="189693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728" y="3159686"/>
            <a:ext cx="2949172" cy="25755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97807" y="198585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聊天界面</a:t>
            </a:r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07" y="783360"/>
            <a:ext cx="8107001" cy="57424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97806" y="198585"/>
            <a:ext cx="43251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Prompt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商店界面</a:t>
            </a:r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941" y="1407110"/>
            <a:ext cx="5311242" cy="375418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257" y="1407110"/>
            <a:ext cx="5276403" cy="37430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2185392" y="1893400"/>
            <a:ext cx="466915" cy="3071200"/>
            <a:chOff x="1259940" y="567159"/>
            <a:chExt cx="1120355" cy="4097438"/>
          </a:xfrm>
        </p:grpSpPr>
        <p:cxnSp>
          <p:nvCxnSpPr>
            <p:cNvPr id="7" name="直线连接符 22"/>
            <p:cNvCxnSpPr/>
            <p:nvPr/>
          </p:nvCxnSpPr>
          <p:spPr>
            <a:xfrm>
              <a:off x="1259940" y="590600"/>
              <a:ext cx="1078196" cy="0"/>
            </a:xfrm>
            <a:prstGeom prst="line">
              <a:avLst/>
            </a:prstGeom>
            <a:ln w="76200">
              <a:solidFill>
                <a:srgbClr val="6A6F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线连接符 23"/>
            <p:cNvCxnSpPr/>
            <p:nvPr/>
          </p:nvCxnSpPr>
          <p:spPr>
            <a:xfrm>
              <a:off x="1317763" y="567159"/>
              <a:ext cx="0" cy="4097438"/>
            </a:xfrm>
            <a:prstGeom prst="line">
              <a:avLst/>
            </a:prstGeom>
            <a:ln w="76200">
              <a:solidFill>
                <a:srgbClr val="6A6F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线连接符 24"/>
            <p:cNvCxnSpPr/>
            <p:nvPr/>
          </p:nvCxnSpPr>
          <p:spPr>
            <a:xfrm>
              <a:off x="1302099" y="4641156"/>
              <a:ext cx="1078196" cy="0"/>
            </a:xfrm>
            <a:prstGeom prst="line">
              <a:avLst/>
            </a:prstGeom>
            <a:ln w="76200">
              <a:solidFill>
                <a:srgbClr val="6A6F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9"/>
          <p:cNvGrpSpPr/>
          <p:nvPr/>
        </p:nvGrpSpPr>
        <p:grpSpPr>
          <a:xfrm flipH="1">
            <a:off x="9468807" y="1875830"/>
            <a:ext cx="466915" cy="3071200"/>
            <a:chOff x="1259940" y="567159"/>
            <a:chExt cx="1120355" cy="4097438"/>
          </a:xfrm>
        </p:grpSpPr>
        <p:cxnSp>
          <p:nvCxnSpPr>
            <p:cNvPr id="11" name="直线连接符 22"/>
            <p:cNvCxnSpPr/>
            <p:nvPr/>
          </p:nvCxnSpPr>
          <p:spPr>
            <a:xfrm>
              <a:off x="1259940" y="590600"/>
              <a:ext cx="1078196" cy="0"/>
            </a:xfrm>
            <a:prstGeom prst="line">
              <a:avLst/>
            </a:prstGeom>
            <a:ln w="76200">
              <a:solidFill>
                <a:srgbClr val="6A6F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线连接符 23"/>
            <p:cNvCxnSpPr/>
            <p:nvPr/>
          </p:nvCxnSpPr>
          <p:spPr>
            <a:xfrm>
              <a:off x="1317763" y="567159"/>
              <a:ext cx="0" cy="4097438"/>
            </a:xfrm>
            <a:prstGeom prst="line">
              <a:avLst/>
            </a:prstGeom>
            <a:ln w="76200">
              <a:solidFill>
                <a:srgbClr val="6A6F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线连接符 24"/>
            <p:cNvCxnSpPr/>
            <p:nvPr/>
          </p:nvCxnSpPr>
          <p:spPr>
            <a:xfrm>
              <a:off x="1302099" y="4641156"/>
              <a:ext cx="1078196" cy="0"/>
            </a:xfrm>
            <a:prstGeom prst="line">
              <a:avLst/>
            </a:prstGeom>
            <a:ln w="76200">
              <a:solidFill>
                <a:srgbClr val="6A6F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文本框 13"/>
          <p:cNvSpPr txBox="1"/>
          <p:nvPr/>
        </p:nvSpPr>
        <p:spPr>
          <a:xfrm>
            <a:off x="3699674" y="2885722"/>
            <a:ext cx="49826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spc="600" dirty="0">
                <a:solidFill>
                  <a:srgbClr val="6A6F57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  <a:cs typeface="+mn-ea"/>
                <a:sym typeface="+mn-lt"/>
              </a:rPr>
              <a:t>心理咨询</a:t>
            </a:r>
            <a:endParaRPr lang="zh-CN" altLang="en-US" sz="8000" spc="600" dirty="0">
              <a:solidFill>
                <a:srgbClr val="6A6F57"/>
              </a:solidFill>
              <a:latin typeface="方正正黑简体" panose="02000000000000000000" pitchFamily="2" charset="-122"/>
              <a:ea typeface="方正正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740757" y="4311844"/>
            <a:ext cx="44749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rgbClr val="6A6F57"/>
                </a:solidFill>
                <a:cs typeface="+mn-ea"/>
                <a:sym typeface="+mn-lt"/>
              </a:rPr>
              <a:t>Training materials will be selected based on attendee's test results and the company's goals.</a:t>
            </a:r>
            <a:endParaRPr lang="zh-CN" altLang="en-US" sz="1400" dirty="0">
              <a:solidFill>
                <a:srgbClr val="6A6F57"/>
              </a:solidFill>
              <a:cs typeface="+mn-ea"/>
              <a:sym typeface="+mn-lt"/>
            </a:endParaRPr>
          </a:p>
        </p:txBody>
      </p:sp>
      <p:pic>
        <p:nvPicPr>
          <p:cNvPr id="3" name="图形 2" descr="比心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415095" y="1775145"/>
            <a:ext cx="1110577" cy="11105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97807" y="198585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心理咨询界面</a:t>
            </a:r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17" y="783359"/>
            <a:ext cx="8202125" cy="5812749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8824404" y="2432482"/>
            <a:ext cx="26721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首先输入</a:t>
            </a:r>
            <a:r>
              <a:rPr lang="en-US" altLang="zh-CN" dirty="0"/>
              <a:t>API Key</a:t>
            </a:r>
            <a:r>
              <a:rPr lang="zh-CN" altLang="en-US" dirty="0"/>
              <a:t>，然后选择自己想要咨询问题的</a:t>
            </a:r>
            <a:r>
              <a:rPr lang="en-US" altLang="zh-CN" dirty="0"/>
              <a:t>Direction</a:t>
            </a:r>
            <a:r>
              <a:rPr lang="zh-CN" altLang="en-US" dirty="0"/>
              <a:t>，也可以自己搜索添加。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97807" y="198585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心理咨询界面</a:t>
            </a:r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824404" y="2432482"/>
            <a:ext cx="2672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YACW</a:t>
            </a:r>
            <a:r>
              <a:rPr lang="zh-CN" altLang="en-US" dirty="0"/>
              <a:t>人工智能小曹为你排忧解难</a:t>
            </a:r>
            <a:r>
              <a:rPr lang="en-US" altLang="zh-CN" dirty="0"/>
              <a:t>……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09" y="1003175"/>
            <a:ext cx="7806174" cy="555298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2185392" y="1893400"/>
            <a:ext cx="466915" cy="3071200"/>
            <a:chOff x="1259940" y="567159"/>
            <a:chExt cx="1120355" cy="4097438"/>
          </a:xfrm>
        </p:grpSpPr>
        <p:cxnSp>
          <p:nvCxnSpPr>
            <p:cNvPr id="7" name="直线连接符 22"/>
            <p:cNvCxnSpPr/>
            <p:nvPr/>
          </p:nvCxnSpPr>
          <p:spPr>
            <a:xfrm>
              <a:off x="1259940" y="590600"/>
              <a:ext cx="1078196" cy="0"/>
            </a:xfrm>
            <a:prstGeom prst="line">
              <a:avLst/>
            </a:prstGeom>
            <a:ln w="76200">
              <a:solidFill>
                <a:srgbClr val="6A6F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线连接符 23"/>
            <p:cNvCxnSpPr/>
            <p:nvPr/>
          </p:nvCxnSpPr>
          <p:spPr>
            <a:xfrm>
              <a:off x="1317763" y="567159"/>
              <a:ext cx="0" cy="4097438"/>
            </a:xfrm>
            <a:prstGeom prst="line">
              <a:avLst/>
            </a:prstGeom>
            <a:ln w="76200">
              <a:solidFill>
                <a:srgbClr val="6A6F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线连接符 24"/>
            <p:cNvCxnSpPr/>
            <p:nvPr/>
          </p:nvCxnSpPr>
          <p:spPr>
            <a:xfrm>
              <a:off x="1302099" y="4641156"/>
              <a:ext cx="1078196" cy="0"/>
            </a:xfrm>
            <a:prstGeom prst="line">
              <a:avLst/>
            </a:prstGeom>
            <a:ln w="76200">
              <a:solidFill>
                <a:srgbClr val="6A6F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9"/>
          <p:cNvGrpSpPr/>
          <p:nvPr/>
        </p:nvGrpSpPr>
        <p:grpSpPr>
          <a:xfrm flipH="1">
            <a:off x="9468807" y="1875830"/>
            <a:ext cx="466915" cy="3071200"/>
            <a:chOff x="1259940" y="567159"/>
            <a:chExt cx="1120355" cy="4097438"/>
          </a:xfrm>
        </p:grpSpPr>
        <p:cxnSp>
          <p:nvCxnSpPr>
            <p:cNvPr id="11" name="直线连接符 22"/>
            <p:cNvCxnSpPr/>
            <p:nvPr/>
          </p:nvCxnSpPr>
          <p:spPr>
            <a:xfrm>
              <a:off x="1259940" y="590600"/>
              <a:ext cx="1078196" cy="0"/>
            </a:xfrm>
            <a:prstGeom prst="line">
              <a:avLst/>
            </a:prstGeom>
            <a:ln w="76200">
              <a:solidFill>
                <a:srgbClr val="6A6F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线连接符 23"/>
            <p:cNvCxnSpPr/>
            <p:nvPr/>
          </p:nvCxnSpPr>
          <p:spPr>
            <a:xfrm>
              <a:off x="1317763" y="567159"/>
              <a:ext cx="0" cy="4097438"/>
            </a:xfrm>
            <a:prstGeom prst="line">
              <a:avLst/>
            </a:prstGeom>
            <a:ln w="76200">
              <a:solidFill>
                <a:srgbClr val="6A6F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线连接符 24"/>
            <p:cNvCxnSpPr/>
            <p:nvPr/>
          </p:nvCxnSpPr>
          <p:spPr>
            <a:xfrm>
              <a:off x="1302099" y="4641156"/>
              <a:ext cx="1078196" cy="0"/>
            </a:xfrm>
            <a:prstGeom prst="line">
              <a:avLst/>
            </a:prstGeom>
            <a:ln w="76200">
              <a:solidFill>
                <a:srgbClr val="6A6F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文本框 13"/>
          <p:cNvSpPr txBox="1"/>
          <p:nvPr/>
        </p:nvSpPr>
        <p:spPr>
          <a:xfrm>
            <a:off x="3699674" y="2885722"/>
            <a:ext cx="47926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spc="600" dirty="0">
                <a:solidFill>
                  <a:srgbClr val="6A6F57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  <a:cs typeface="+mn-ea"/>
                <a:sym typeface="+mn-lt"/>
              </a:rPr>
              <a:t>情感翻译</a:t>
            </a:r>
            <a:endParaRPr lang="zh-CN" altLang="en-US" sz="8000" spc="600" dirty="0">
              <a:solidFill>
                <a:srgbClr val="6A6F57"/>
              </a:solidFill>
              <a:latin typeface="方正正黑简体" panose="02000000000000000000" pitchFamily="2" charset="-122"/>
              <a:ea typeface="方正正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740757" y="4311844"/>
            <a:ext cx="44749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rgbClr val="6A6F57"/>
                </a:solidFill>
                <a:cs typeface="+mn-ea"/>
                <a:sym typeface="+mn-lt"/>
              </a:rPr>
              <a:t>Training materials will be selected based on attendee's test results and the company's goals.</a:t>
            </a:r>
            <a:endParaRPr lang="zh-CN" altLang="en-US" sz="1400" dirty="0">
              <a:solidFill>
                <a:srgbClr val="6A6F57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31798" y="1875830"/>
            <a:ext cx="23703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solidFill>
                  <a:schemeClr val="accent1"/>
                </a:solidFill>
                <a:latin typeface="Segoe UI Black" panose="020B0A02040204020203" pitchFamily="34" charset="0"/>
              </a:rPr>
              <a:t>译</a:t>
            </a:r>
            <a:endParaRPr lang="zh-CN" altLang="en-US" sz="6000" dirty="0">
              <a:solidFill>
                <a:schemeClr val="accent1"/>
              </a:solidFill>
              <a:latin typeface="Segoe UI Black" panose="020B0A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97807" y="198585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情感翻译界面</a:t>
            </a:r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248" y="968817"/>
            <a:ext cx="7481066" cy="530440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7498" y="969968"/>
            <a:ext cx="3992683" cy="2848581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8060924" y="4172505"/>
            <a:ext cx="399268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用户可选择需要翻译成的语言，翻译语言可选可不选</a:t>
            </a:r>
            <a:r>
              <a:rPr lang="en-US" altLang="zh-CN" dirty="0"/>
              <a:t>AI</a:t>
            </a:r>
            <a:r>
              <a:rPr lang="zh-CN" altLang="en-US" dirty="0"/>
              <a:t>可自动帮助你识别翻译。一个常规友好的翻译界面，但是相较于常规的界面添加了翻译语音的情感，以及翻译文本的文体，让用户在索求翻译的同时别有一番趣味。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6536851" y="0"/>
            <a:ext cx="5655149" cy="68580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068488" y="2135996"/>
            <a:ext cx="466915" cy="3071200"/>
            <a:chOff x="1259940" y="567159"/>
            <a:chExt cx="1120355" cy="4097438"/>
          </a:xfrm>
        </p:grpSpPr>
        <p:cxnSp>
          <p:nvCxnSpPr>
            <p:cNvPr id="5" name="直线连接符 22"/>
            <p:cNvCxnSpPr/>
            <p:nvPr/>
          </p:nvCxnSpPr>
          <p:spPr>
            <a:xfrm>
              <a:off x="1259940" y="590600"/>
              <a:ext cx="1078196" cy="0"/>
            </a:xfrm>
            <a:prstGeom prst="line">
              <a:avLst/>
            </a:prstGeom>
            <a:ln w="76200">
              <a:solidFill>
                <a:srgbClr val="6A6F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线连接符 23"/>
            <p:cNvCxnSpPr/>
            <p:nvPr/>
          </p:nvCxnSpPr>
          <p:spPr>
            <a:xfrm>
              <a:off x="1317763" y="567159"/>
              <a:ext cx="0" cy="4097438"/>
            </a:xfrm>
            <a:prstGeom prst="line">
              <a:avLst/>
            </a:prstGeom>
            <a:ln w="76200">
              <a:solidFill>
                <a:srgbClr val="6A6F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线连接符 24"/>
            <p:cNvCxnSpPr/>
            <p:nvPr/>
          </p:nvCxnSpPr>
          <p:spPr>
            <a:xfrm>
              <a:off x="1302099" y="4641156"/>
              <a:ext cx="1078196" cy="0"/>
            </a:xfrm>
            <a:prstGeom prst="line">
              <a:avLst/>
            </a:prstGeom>
            <a:ln w="76200">
              <a:solidFill>
                <a:srgbClr val="6A6F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文本框 7"/>
          <p:cNvSpPr txBox="1"/>
          <p:nvPr/>
        </p:nvSpPr>
        <p:spPr>
          <a:xfrm>
            <a:off x="1068488" y="1098088"/>
            <a:ext cx="56322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spc="3000" dirty="0">
                <a:solidFill>
                  <a:srgbClr val="6A6F57"/>
                </a:solidFill>
                <a:cs typeface="+mn-ea"/>
                <a:sym typeface="+mn-lt"/>
              </a:rPr>
              <a:t>YOUR LOGO</a:t>
            </a:r>
            <a:endParaRPr lang="zh-CN" altLang="en-US" sz="2000" spc="3000" dirty="0">
              <a:solidFill>
                <a:srgbClr val="6A6F57"/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937606" y="2292134"/>
            <a:ext cx="532160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7500" dirty="0">
                <a:solidFill>
                  <a:srgbClr val="6A6F57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  <a:cs typeface="+mn-ea"/>
                <a:sym typeface="+mn-lt"/>
              </a:rPr>
              <a:t>感谢聆听</a:t>
            </a:r>
            <a:endParaRPr lang="zh-CN" altLang="en-US" sz="7500" dirty="0">
              <a:solidFill>
                <a:srgbClr val="6A6F57"/>
              </a:solidFill>
              <a:latin typeface="方正正黑简体" panose="02000000000000000000" pitchFamily="2" charset="-122"/>
              <a:ea typeface="方正正黑简体" panose="02000000000000000000" pitchFamily="2" charset="-122"/>
              <a:cs typeface="+mn-ea"/>
              <a:sym typeface="+mn-lt"/>
            </a:endParaRPr>
          </a:p>
        </p:txBody>
      </p:sp>
      <p:cxnSp>
        <p:nvCxnSpPr>
          <p:cNvPr id="10" name="直线连接符 10"/>
          <p:cNvCxnSpPr/>
          <p:nvPr/>
        </p:nvCxnSpPr>
        <p:spPr>
          <a:xfrm>
            <a:off x="2119284" y="4244565"/>
            <a:ext cx="4282824" cy="0"/>
          </a:xfrm>
          <a:prstGeom prst="line">
            <a:avLst/>
          </a:prstGeom>
          <a:ln>
            <a:solidFill>
              <a:srgbClr val="3F402D">
                <a:alpha val="3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2005901" y="4470391"/>
            <a:ext cx="44749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6A6F57"/>
                </a:solidFill>
                <a:cs typeface="+mn-ea"/>
                <a:sym typeface="+mn-lt"/>
              </a:rPr>
              <a:t>Training materials will be selected based on attendee's test results and the company's goals.</a:t>
            </a:r>
            <a:endParaRPr lang="zh-CN" altLang="en-US" sz="1400" dirty="0">
              <a:solidFill>
                <a:srgbClr val="6A6F57"/>
              </a:solidFill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164382" y="5999657"/>
            <a:ext cx="3818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spc="600" dirty="0">
                <a:solidFill>
                  <a:srgbClr val="6A6F57"/>
                </a:solidFill>
                <a:cs typeface="+mn-ea"/>
                <a:sym typeface="+mn-lt"/>
              </a:rPr>
              <a:t>YACW</a:t>
            </a:r>
            <a:r>
              <a:rPr lang="zh-CN" altLang="en-US" sz="2000" spc="600" dirty="0">
                <a:solidFill>
                  <a:srgbClr val="6A6F57"/>
                </a:solidFill>
                <a:cs typeface="+mn-ea"/>
                <a:sym typeface="+mn-lt"/>
              </a:rPr>
              <a:t>极简人性化设计</a:t>
            </a:r>
            <a:endParaRPr lang="zh-CN" altLang="en-US" sz="2000" spc="600" dirty="0">
              <a:solidFill>
                <a:srgbClr val="6A6F57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4" grpId="0"/>
      <p:bldP spid="16" grpId="0"/>
    </p:bldLst>
  </p:timing>
</p:sld>
</file>

<file path=ppt/tags/tag1.xml><?xml version="1.0" encoding="utf-8"?>
<p:tagLst xmlns:p="http://schemas.openxmlformats.org/presentationml/2006/main">
  <p:tag name="ISPRING_PRESENTATION_TITLE" val="极简产品介绍"/>
  <p:tag name="KSO_WPP_MARK_KEY" val="ef483c60-d0f4-4b7f-b4f7-03bcf9124d07"/>
  <p:tag name="COMMONDATA" val="eyJoZGlkIjoiYzA0MmVjMmU0MzAyNzk4MzBkMGJmZmY1ODIyMjAwYTk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ywyernfl">
      <a:majorFont>
        <a:latin typeface="印品黑体"/>
        <a:ea typeface="印品黑体"/>
        <a:cs typeface=""/>
      </a:majorFont>
      <a:minorFont>
        <a:latin typeface="印品黑体"/>
        <a:ea typeface="印品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1150</Words>
  <Application>WPS 演示</Application>
  <PresentationFormat>宽屏</PresentationFormat>
  <Paragraphs>82</Paragraphs>
  <Slides>17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29" baseType="lpstr">
      <vt:lpstr>Arial</vt:lpstr>
      <vt:lpstr>宋体</vt:lpstr>
      <vt:lpstr>Wingdings</vt:lpstr>
      <vt:lpstr>微软雅黑</vt:lpstr>
      <vt:lpstr>方正正黑简体</vt:lpstr>
      <vt:lpstr>黑体</vt:lpstr>
      <vt:lpstr>Segoe UI Black</vt:lpstr>
      <vt:lpstr>印品黑体</vt:lpstr>
      <vt:lpstr>Arial Unicode MS</vt:lpstr>
      <vt:lpstr>等线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极简花卉</dc:title>
  <dc:creator>第一PPT</dc:creator>
  <cp:keywords>www.1ppt.com</cp:keywords>
  <dc:description>www.1ppt.com</dc:description>
  <cp:lastModifiedBy>LENOVO</cp:lastModifiedBy>
  <cp:revision>66</cp:revision>
  <dcterms:created xsi:type="dcterms:W3CDTF">2019-07-29T02:38:00Z</dcterms:created>
  <dcterms:modified xsi:type="dcterms:W3CDTF">2023-04-01T05:31:16Z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11A2C05DD8BB45C08BE5CD3815BCFB99_12</vt:lpwstr>
  </property>
  <property fmtid="{D5CDD505-2E9C-101B-9397-08002B2CF9AE}" pid="3" name="KSOProductBuildVer">
    <vt:lpwstr>2052-11.1.0.14036</vt:lpwstr>
  </property>
</Properties>
</file>