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70" r:id="rId3"/>
    <p:sldId id="271" r:id="rId4"/>
    <p:sldId id="276" r:id="rId5"/>
    <p:sldId id="272" r:id="rId6"/>
    <p:sldId id="296" r:id="rId7"/>
    <p:sldId id="297" r:id="rId8"/>
    <p:sldId id="298" r:id="rId9"/>
    <p:sldId id="299" r:id="rId10"/>
    <p:sldId id="281" r:id="rId11"/>
    <p:sldId id="273" r:id="rId12"/>
    <p:sldId id="285" r:id="rId13"/>
    <p:sldId id="289" r:id="rId14"/>
    <p:sldId id="295" r:id="rId15"/>
    <p:sldId id="300" r:id="rId16"/>
    <p:sldId id="274" r:id="rId17"/>
    <p:sldId id="279" r:id="rId18"/>
    <p:sldId id="292" r:id="rId19"/>
    <p:sldId id="275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FFD966"/>
    <a:srgbClr val="7F7F7F"/>
    <a:srgbClr val="F8CE7C"/>
    <a:srgbClr val="D0B0A9"/>
    <a:srgbClr val="4C302A"/>
    <a:srgbClr val="B7A784"/>
    <a:srgbClr val="D2836E"/>
    <a:srgbClr val="B59666"/>
    <a:srgbClr val="4B3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6318" autoAdjust="0"/>
  </p:normalViewPr>
  <p:slideViewPr>
    <p:cSldViewPr snapToGrid="0">
      <p:cViewPr varScale="1">
        <p:scale>
          <a:sx n="84" d="100"/>
          <a:sy n="84" d="100"/>
        </p:scale>
        <p:origin x="33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FC243-3E68-4BFF-A505-ADDF9D7195A4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7D84A-3049-44F6-8517-64F0971FDD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7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545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722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971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927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084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703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301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011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359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971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90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40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373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11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355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7D84A-3049-44F6-8517-64F0971FDD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112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7D84A-3049-44F6-8517-64F0971FDD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774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7D84A-3049-44F6-8517-64F0971FDD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570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7D84A-3049-44F6-8517-64F0971FDD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83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A646B-F117-4928-A8A2-1716300C3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781FEE-C1F4-469A-9E36-8F4601D2E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8552C6-A02E-47D7-A268-DC48634E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A628B0-905E-46AF-9C51-C2B5AF8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8A775-5E37-4409-A4E7-F0814E9F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59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816F80-4702-44BD-867F-324A473E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F0CDC5-CE5D-4691-97FD-895FAEEA2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CE9BBA-8B26-464A-893C-B296D43FA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601B33-B587-4FB0-85AB-DDC1F4A3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0712C-C969-4C2A-8ABC-CCD2466F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33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EEDC4F-CF6F-4F5A-B7D5-5DDA55C29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88988E-73BA-47A0-9593-2824B50A4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CE60E4-1A17-46B8-BD11-6895D1EA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9CB261-00A7-4DFD-8566-0F34AD0B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1146E0-61EB-40A0-AEB0-9AAA4858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40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29B327-6DC4-489C-A130-8CF667D3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6EB504-E0E5-46C5-B6D0-95B1660E2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30CF13-8903-4992-88F7-C55D7F4E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41C592-991D-4A88-81B0-FA07E26D1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6A61AE-DFB6-4E40-B78C-76E64498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2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CEF327-DE46-4FD7-851C-CAD5A20A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308B61-6FAC-4108-97CC-3ACD182B9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0CB1DC-8355-42C5-AF00-8E36F02E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A65AD0-D1B3-49A8-9F94-E603B5BA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33DBE1-743B-438D-92D3-E40E206A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13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495710" y="356975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6DA7060-857A-4930-832C-C09BFD4F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7FF8F7-2B15-4A01-A575-53845FA96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701E7A-8C68-4E20-A803-855BD0F40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615B9C-5EC5-4D9B-B5D9-BB297278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2F8F48-9F51-4F97-9DA9-9E015ACE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A7C295-EAAA-41B7-986C-D8AFF63F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77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0F4CDC-4DFE-4DB1-972E-CE28FCB9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09ECFB-135A-4BF2-82FE-C09909424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914377-BA6A-4199-BDEB-7EFD3B82F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CA16539-559F-474B-992A-1331A0355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9C14912-C4A7-47EF-A8EC-B0F50FA65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1CC34F-E9B9-4EFD-A3C4-0BA19D4E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0306A62-EAF9-495D-B60F-8B898B61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351980E-AD6D-4890-B2E1-61420E5A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40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366452-93AB-427B-9625-F906CB89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FD17F3-7053-4148-800C-FB4B3C05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709179-9F05-4ED9-898C-DD1E14C4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DE3C05-79FC-42A5-B9A2-AC8CCD3D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59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BF4A8C-F0F4-41A6-BF41-876FEF21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F4BE2DC-A408-49B2-A4F8-EE9769AF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A16DA8-302B-4AE1-AF88-B9CFFEEE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90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40FE9-4853-4B02-9ACB-5CAF1884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8361D0-290C-442A-8B44-B0642C42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EF0013-B4AF-4C3C-AB98-C192E7C39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A2650F-35B1-4222-8E3D-55C4DBD2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E7498D-7297-4B92-A228-86A6C906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A8D0AA-D078-408B-B714-3CE8EF0C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46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7FEBB0-8B3B-410D-A075-42A14BE6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B37B9B3-435A-479F-8455-3BFE235CA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B4E751-9289-4C4E-9418-EE2ED45DD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3CBA-A6F8-46D2-B8FE-0FCC383C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64EF54-A7CA-4392-9234-4DDE22D7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F75E53-F65D-44C7-939C-A76A1D47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11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F24FEF5-80E6-49C9-85D6-2BC47829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AF9174-E843-4ABD-B37E-7C4FA3D21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DB30D1-E683-4A0D-B10E-812E5E4C6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DAE1-EB67-42CF-B593-56AA292DA8C8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056DC2-E1F5-4995-85FF-140FC7BF9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D04F22-1EEB-4F3C-8EF1-26E3E5B27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24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A00EFA96-0182-425D-BCA4-E63B2E97FADD}"/>
              </a:ext>
            </a:extLst>
          </p:cNvPr>
          <p:cNvSpPr/>
          <p:nvPr/>
        </p:nvSpPr>
        <p:spPr>
          <a:xfrm flipH="1">
            <a:off x="11469292" y="6256421"/>
            <a:ext cx="97066" cy="601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01F0EC7-3F57-4D64-9621-7496AA9C26B5}"/>
              </a:ext>
            </a:extLst>
          </p:cNvPr>
          <p:cNvSpPr/>
          <p:nvPr/>
        </p:nvSpPr>
        <p:spPr>
          <a:xfrm>
            <a:off x="465221" y="417094"/>
            <a:ext cx="465221" cy="46522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1B4E00B-A59F-40B7-AE12-5CA474CE7727}"/>
              </a:ext>
            </a:extLst>
          </p:cNvPr>
          <p:cNvSpPr/>
          <p:nvPr/>
        </p:nvSpPr>
        <p:spPr>
          <a:xfrm>
            <a:off x="3006189" y="2318083"/>
            <a:ext cx="2221834" cy="22218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6422D18-37EE-4390-A0D0-947CB31C5CD6}"/>
              </a:ext>
            </a:extLst>
          </p:cNvPr>
          <p:cNvSpPr/>
          <p:nvPr/>
        </p:nvSpPr>
        <p:spPr>
          <a:xfrm>
            <a:off x="9228795" y="3200400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95759E0-70EB-4F31-9979-C48DF9140050}"/>
              </a:ext>
            </a:extLst>
          </p:cNvPr>
          <p:cNvSpPr/>
          <p:nvPr/>
        </p:nvSpPr>
        <p:spPr>
          <a:xfrm>
            <a:off x="2744906" y="1382479"/>
            <a:ext cx="4093043" cy="4093043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91864EC-35EA-453D-9310-AB7341C7C344}"/>
              </a:ext>
            </a:extLst>
          </p:cNvPr>
          <p:cNvSpPr/>
          <p:nvPr/>
        </p:nvSpPr>
        <p:spPr>
          <a:xfrm>
            <a:off x="1956935" y="3533827"/>
            <a:ext cx="224588" cy="224588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9E665AE-D1F7-4530-A01D-8118F2016433}"/>
              </a:ext>
            </a:extLst>
          </p:cNvPr>
          <p:cNvSpPr/>
          <p:nvPr/>
        </p:nvSpPr>
        <p:spPr>
          <a:xfrm>
            <a:off x="3006189" y="2804425"/>
            <a:ext cx="7779798" cy="12234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7500" spc="300" dirty="0" err="1">
                <a:solidFill>
                  <a:srgbClr val="292929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+mn-ea"/>
                <a:sym typeface="+mn-lt"/>
              </a:rPr>
              <a:t>Fulifuli</a:t>
            </a:r>
            <a:r>
              <a:rPr lang="zh-CN" altLang="en-US" sz="7500" spc="300" dirty="0">
                <a:solidFill>
                  <a:srgbClr val="292929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+mn-ea"/>
                <a:sym typeface="+mn-lt"/>
              </a:rPr>
              <a:t>选题分析</a:t>
            </a:r>
            <a:endParaRPr sz="7500" spc="300" dirty="0">
              <a:solidFill>
                <a:srgbClr val="292929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28238AC-3B1F-4281-98A3-D0FE900CC5AA}"/>
              </a:ext>
            </a:extLst>
          </p:cNvPr>
          <p:cNvSpPr/>
          <p:nvPr/>
        </p:nvSpPr>
        <p:spPr>
          <a:xfrm>
            <a:off x="6352843" y="4297258"/>
            <a:ext cx="3941215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>
              <a:defRPr/>
            </a:pPr>
            <a:r>
              <a:rPr lang="zh-CN" altLang="en-US" sz="2400" spc="225" dirty="0">
                <a:solidFill>
                  <a:srgbClr val="292929"/>
                </a:solidFill>
                <a:cs typeface="+mn-ea"/>
                <a:sym typeface="+mn-lt"/>
              </a:rPr>
              <a:t>汇报人：</a:t>
            </a:r>
            <a:r>
              <a:rPr lang="en-US" altLang="zh-CN" sz="2400" spc="225" dirty="0">
                <a:solidFill>
                  <a:srgbClr val="292929"/>
                </a:solidFill>
                <a:cs typeface="+mn-ea"/>
                <a:sym typeface="+mn-lt"/>
              </a:rPr>
              <a:t>222200425</a:t>
            </a:r>
            <a:r>
              <a:rPr lang="zh-CN" altLang="en-US" sz="2400" spc="225" dirty="0">
                <a:solidFill>
                  <a:srgbClr val="292929"/>
                </a:solidFill>
                <a:cs typeface="+mn-ea"/>
                <a:sym typeface="+mn-lt"/>
              </a:rPr>
              <a:t>倪墨</a:t>
            </a:r>
            <a:endParaRPr sz="2400" spc="225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3D0AFB9-F1B4-4D05-90D6-2624EA97AAB8}"/>
              </a:ext>
            </a:extLst>
          </p:cNvPr>
          <p:cNvSpPr/>
          <p:nvPr/>
        </p:nvSpPr>
        <p:spPr>
          <a:xfrm flipH="1">
            <a:off x="11311281" y="810324"/>
            <a:ext cx="415498" cy="1677238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b="1" spc="300" dirty="0">
                <a:solidFill>
                  <a:srgbClr val="292929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+mn-ea"/>
                <a:sym typeface="+mn-lt"/>
              </a:rPr>
              <a:t>FULIFULI</a:t>
            </a:r>
            <a:endParaRPr b="1" spc="225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F7FF11B-ECA5-40B5-BE3B-8C91AA621702}"/>
              </a:ext>
            </a:extLst>
          </p:cNvPr>
          <p:cNvSpPr/>
          <p:nvPr/>
        </p:nvSpPr>
        <p:spPr>
          <a:xfrm flipH="1">
            <a:off x="11342435" y="5016459"/>
            <a:ext cx="353943" cy="1841541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400" b="1" spc="300" dirty="0">
                <a:solidFill>
                  <a:srgbClr val="292929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+mn-ea"/>
                <a:sym typeface="+mn-lt"/>
              </a:rPr>
              <a:t>FULIFULI</a:t>
            </a:r>
            <a:endParaRPr lang="en-US" altLang="zh-CN" sz="1400" b="1" spc="225" dirty="0">
              <a:solidFill>
                <a:srgbClr val="29292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472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 animBg="1"/>
      <p:bldP spid="8" grpId="0" animBg="1"/>
      <p:bldP spid="10" grpId="0" animBg="1"/>
      <p:bldP spid="11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>
            <a:extLst>
              <a:ext uri="{FF2B5EF4-FFF2-40B4-BE49-F238E27FC236}">
                <a16:creationId xmlns:a16="http://schemas.microsoft.com/office/drawing/2014/main" id="{23045694-65AC-400C-AB0B-CFD9465654CF}"/>
              </a:ext>
            </a:extLst>
          </p:cNvPr>
          <p:cNvSpPr/>
          <p:nvPr/>
        </p:nvSpPr>
        <p:spPr>
          <a:xfrm>
            <a:off x="7203971" y="568453"/>
            <a:ext cx="804001" cy="8040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4128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Delivery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，推广）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3DEF5D9D-5C6A-4E01-9971-F0A302D02B5E}"/>
              </a:ext>
            </a:extLst>
          </p:cNvPr>
          <p:cNvSpPr>
            <a:spLocks noEditPoints="1"/>
          </p:cNvSpPr>
          <p:nvPr/>
        </p:nvSpPr>
        <p:spPr bwMode="auto">
          <a:xfrm>
            <a:off x="951600" y="508052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D96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DCE648C2-122C-4B44-823D-F5EE05FE86ED}"/>
              </a:ext>
            </a:extLst>
          </p:cNvPr>
          <p:cNvSpPr>
            <a:spLocks noEditPoints="1"/>
          </p:cNvSpPr>
          <p:nvPr/>
        </p:nvSpPr>
        <p:spPr bwMode="auto">
          <a:xfrm>
            <a:off x="954791" y="4006859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D96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3E866C9-152F-3056-318C-13277D9F61F2}"/>
              </a:ext>
            </a:extLst>
          </p:cNvPr>
          <p:cNvGrpSpPr/>
          <p:nvPr/>
        </p:nvGrpSpPr>
        <p:grpSpPr>
          <a:xfrm>
            <a:off x="1593331" y="1703906"/>
            <a:ext cx="4222222" cy="878860"/>
            <a:chOff x="1593331" y="2201849"/>
            <a:chExt cx="4222222" cy="87886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96C0B09-CF43-4B1A-AAC9-361B94799F06}"/>
                </a:ext>
              </a:extLst>
            </p:cNvPr>
            <p:cNvSpPr txBox="1"/>
            <p:nvPr/>
          </p:nvSpPr>
          <p:spPr>
            <a:xfrm>
              <a:off x="1625715" y="2619044"/>
              <a:ext cx="3755419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利用短视频广告、意见领袖（</a:t>
              </a:r>
              <a:r>
                <a:rPr lang="en-US" altLang="zh-CN" sz="1200" dirty="0"/>
                <a:t>KOL</a:t>
              </a:r>
              <a:r>
                <a:rPr lang="zh-CN" altLang="en-US" sz="1200" dirty="0"/>
                <a:t>）推广等方式快速提升平台知名度。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18AEAC4-9866-45F4-BE63-B5C90B0A4EE9}"/>
                </a:ext>
              </a:extLst>
            </p:cNvPr>
            <p:cNvSpPr txBox="1"/>
            <p:nvPr/>
          </p:nvSpPr>
          <p:spPr>
            <a:xfrm>
              <a:off x="1593331" y="2201849"/>
              <a:ext cx="4222222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社交媒体推广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24B0371-CC82-2C75-C799-82F8C8755A9C}"/>
              </a:ext>
            </a:extLst>
          </p:cNvPr>
          <p:cNvGrpSpPr/>
          <p:nvPr/>
        </p:nvGrpSpPr>
        <p:grpSpPr>
          <a:xfrm>
            <a:off x="1593331" y="2786872"/>
            <a:ext cx="4222222" cy="878860"/>
            <a:chOff x="1593331" y="2786872"/>
            <a:chExt cx="4222222" cy="87886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C546448-7A18-4588-A8F5-0716D74FED98}"/>
                </a:ext>
              </a:extLst>
            </p:cNvPr>
            <p:cNvSpPr txBox="1"/>
            <p:nvPr/>
          </p:nvSpPr>
          <p:spPr>
            <a:xfrm>
              <a:off x="1625715" y="3204067"/>
              <a:ext cx="3755419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举办创意视频大赛、话题挑战，吸引更多创作者和观众参与，提升用户活跃度。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40B304E-63E5-415F-B6DA-B08F04D604CE}"/>
                </a:ext>
              </a:extLst>
            </p:cNvPr>
            <p:cNvSpPr txBox="1"/>
            <p:nvPr/>
          </p:nvSpPr>
          <p:spPr>
            <a:xfrm>
              <a:off x="1593331" y="2786872"/>
              <a:ext cx="4222222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活动营销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9B307DF-0210-037F-4F82-2F8EAE71E7F9}"/>
              </a:ext>
            </a:extLst>
          </p:cNvPr>
          <p:cNvGrpSpPr/>
          <p:nvPr/>
        </p:nvGrpSpPr>
        <p:grpSpPr>
          <a:xfrm>
            <a:off x="1625715" y="3918756"/>
            <a:ext cx="4222222" cy="878860"/>
            <a:chOff x="1625715" y="3918756"/>
            <a:chExt cx="4222222" cy="878860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8EEB5BD-123C-4E03-BC30-036CB09F6C39}"/>
                </a:ext>
              </a:extLst>
            </p:cNvPr>
            <p:cNvSpPr txBox="1"/>
            <p:nvPr/>
          </p:nvSpPr>
          <p:spPr>
            <a:xfrm>
              <a:off x="1658099" y="4335951"/>
              <a:ext cx="3755419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通过初期的内容创作激励政策（如现金奖励、平台扶持等）吸引优质创作者入驻。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8E8A241-A470-48D1-971B-6ED3B7D45A1E}"/>
                </a:ext>
              </a:extLst>
            </p:cNvPr>
            <p:cNvSpPr txBox="1"/>
            <p:nvPr/>
          </p:nvSpPr>
          <p:spPr>
            <a:xfrm>
              <a:off x="1625715" y="3918756"/>
              <a:ext cx="4222222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用户激励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DE0D19-6273-433E-CC44-0C32F2A6207C}"/>
              </a:ext>
            </a:extLst>
          </p:cNvPr>
          <p:cNvGrpSpPr/>
          <p:nvPr/>
        </p:nvGrpSpPr>
        <p:grpSpPr>
          <a:xfrm>
            <a:off x="1593331" y="4979487"/>
            <a:ext cx="4222222" cy="878860"/>
            <a:chOff x="1593331" y="2201849"/>
            <a:chExt cx="4222222" cy="878860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3CBB4B3-BAC1-B939-4828-8FB06338FD3A}"/>
                </a:ext>
              </a:extLst>
            </p:cNvPr>
            <p:cNvSpPr txBox="1"/>
            <p:nvPr/>
          </p:nvSpPr>
          <p:spPr>
            <a:xfrm>
              <a:off x="1625715" y="2619044"/>
              <a:ext cx="3755419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与品牌、娱乐公司、媒体等合作，通过跨平台宣传提升影响力。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23745B3-F1B4-E9EF-0398-B2D712F31CA3}"/>
                </a:ext>
              </a:extLst>
            </p:cNvPr>
            <p:cNvSpPr txBox="1"/>
            <p:nvPr/>
          </p:nvSpPr>
          <p:spPr>
            <a:xfrm>
              <a:off x="1593331" y="2201849"/>
              <a:ext cx="4222222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合作推广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Freeform 45">
            <a:extLst>
              <a:ext uri="{FF2B5EF4-FFF2-40B4-BE49-F238E27FC236}">
                <a16:creationId xmlns:a16="http://schemas.microsoft.com/office/drawing/2014/main" id="{783B88BD-859A-BA22-774C-75DA997F8708}"/>
              </a:ext>
            </a:extLst>
          </p:cNvPr>
          <p:cNvSpPr>
            <a:spLocks noEditPoints="1"/>
          </p:cNvSpPr>
          <p:nvPr/>
        </p:nvSpPr>
        <p:spPr bwMode="auto">
          <a:xfrm>
            <a:off x="951600" y="1794502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D96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2424B322-4BAA-4A6A-EF7A-C2F6DDF0F848}"/>
              </a:ext>
            </a:extLst>
          </p:cNvPr>
          <p:cNvSpPr>
            <a:spLocks noEditPoints="1"/>
          </p:cNvSpPr>
          <p:nvPr/>
        </p:nvSpPr>
        <p:spPr bwMode="auto">
          <a:xfrm>
            <a:off x="951600" y="2900680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D96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AC84D0DB-0FE7-40E9-8F0D-E0310348DC44}"/>
              </a:ext>
            </a:extLst>
          </p:cNvPr>
          <p:cNvSpPr/>
          <p:nvPr/>
        </p:nvSpPr>
        <p:spPr>
          <a:xfrm>
            <a:off x="6598551" y="-269618"/>
            <a:ext cx="7870699" cy="7870699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099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356DC809-96D7-4DDD-BA7E-7AE8F7783E16}"/>
              </a:ext>
            </a:extLst>
          </p:cNvPr>
          <p:cNvSpPr/>
          <p:nvPr/>
        </p:nvSpPr>
        <p:spPr>
          <a:xfrm>
            <a:off x="465221" y="417094"/>
            <a:ext cx="465221" cy="46522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70A44E5-3CD4-4A08-A0CD-618D04D79A40}"/>
              </a:ext>
            </a:extLst>
          </p:cNvPr>
          <p:cNvSpPr/>
          <p:nvPr/>
        </p:nvSpPr>
        <p:spPr>
          <a:xfrm>
            <a:off x="9821300" y="3624585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D03333-1868-49B8-89A8-C502A4EC18F3}"/>
              </a:ext>
            </a:extLst>
          </p:cNvPr>
          <p:cNvSpPr txBox="1"/>
          <p:nvPr/>
        </p:nvSpPr>
        <p:spPr>
          <a:xfrm>
            <a:off x="1269667" y="205961"/>
            <a:ext cx="259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three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A8DD4BB-51C7-4C0B-81C4-F1B066DB113D}"/>
              </a:ext>
            </a:extLst>
          </p:cNvPr>
          <p:cNvGrpSpPr/>
          <p:nvPr/>
        </p:nvGrpSpPr>
        <p:grpSpPr>
          <a:xfrm>
            <a:off x="1882813" y="2027836"/>
            <a:ext cx="3272128" cy="3272128"/>
            <a:chOff x="1269667" y="1823914"/>
            <a:chExt cx="4093043" cy="4093043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03542460-5FFA-469E-BC92-40A91DA1B964}"/>
                </a:ext>
              </a:extLst>
            </p:cNvPr>
            <p:cNvSpPr/>
            <p:nvPr/>
          </p:nvSpPr>
          <p:spPr>
            <a:xfrm>
              <a:off x="1530950" y="2759518"/>
              <a:ext cx="2221834" cy="2221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98EAFD0-5228-4051-B8BE-C549502A83FC}"/>
                </a:ext>
              </a:extLst>
            </p:cNvPr>
            <p:cNvSpPr/>
            <p:nvPr/>
          </p:nvSpPr>
          <p:spPr>
            <a:xfrm>
              <a:off x="1269667" y="1823914"/>
              <a:ext cx="4093043" cy="4093043"/>
            </a:xfrm>
            <a:prstGeom prst="ellipse">
              <a:avLst/>
            </a:prstGeom>
            <a:no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2553F943-7E5E-4A56-B451-0160855CD2F9}"/>
              </a:ext>
            </a:extLst>
          </p:cNvPr>
          <p:cNvSpPr/>
          <p:nvPr/>
        </p:nvSpPr>
        <p:spPr>
          <a:xfrm>
            <a:off x="4646531" y="2959188"/>
            <a:ext cx="4093044" cy="12234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7500" b="1" spc="225" dirty="0">
                <a:solidFill>
                  <a:srgbClr val="292929"/>
                </a:solidFill>
                <a:cs typeface="+mn-ea"/>
                <a:sym typeface="+mn-lt"/>
              </a:rPr>
              <a:t>绩效考核</a:t>
            </a:r>
            <a:endParaRPr sz="7500" b="1" spc="225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78984A5-F46A-499C-BB67-5E5FBC7EBD3A}"/>
              </a:ext>
            </a:extLst>
          </p:cNvPr>
          <p:cNvSpPr txBox="1"/>
          <p:nvPr/>
        </p:nvSpPr>
        <p:spPr>
          <a:xfrm>
            <a:off x="2037201" y="2959188"/>
            <a:ext cx="183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361457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绩效考核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C265431-7BB5-41FE-976F-27F21858FABA}"/>
              </a:ext>
            </a:extLst>
          </p:cNvPr>
          <p:cNvSpPr/>
          <p:nvPr/>
        </p:nvSpPr>
        <p:spPr>
          <a:xfrm>
            <a:off x="9335256" y="1056920"/>
            <a:ext cx="4801310" cy="48013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8D06FE9-027C-4E21-86E5-DBD569407049}"/>
              </a:ext>
            </a:extLst>
          </p:cNvPr>
          <p:cNvSpPr txBox="1"/>
          <p:nvPr/>
        </p:nvSpPr>
        <p:spPr>
          <a:xfrm>
            <a:off x="5173979" y="3656084"/>
            <a:ext cx="2743200" cy="172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每个任务通过以下三个维度进行评价：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难度：任务的技术复杂度和挑战性。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预估时间：完成任务所需的时间。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完成度：任务的实际完成情况，依据质量和按时交付情况。</a:t>
            </a:r>
          </a:p>
          <a:p>
            <a:pPr algn="ctr">
              <a:lnSpc>
                <a:spcPct val="1500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2FD1006-F337-483B-BFA0-05174123D653}"/>
              </a:ext>
            </a:extLst>
          </p:cNvPr>
          <p:cNvSpPr txBox="1"/>
          <p:nvPr/>
        </p:nvSpPr>
        <p:spPr>
          <a:xfrm>
            <a:off x="5520372" y="2997200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考核维度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4E32175-B120-4775-A896-D86363E47351}"/>
              </a:ext>
            </a:extLst>
          </p:cNvPr>
          <p:cNvSpPr txBox="1"/>
          <p:nvPr/>
        </p:nvSpPr>
        <p:spPr>
          <a:xfrm>
            <a:off x="8114978" y="3884693"/>
            <a:ext cx="2743200" cy="172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任务的难度、预估时间和完成度由组长预设，成员可参与商议修正。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每个任务的总积分为：难度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×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预估时间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×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完成度。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积分分配：每个任务的积分与个人贡献直接挂钩，体现任务的具体价值。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0545DA3-3609-45D8-B16B-22C1F98B9778}"/>
              </a:ext>
            </a:extLst>
          </p:cNvPr>
          <p:cNvSpPr txBox="1"/>
          <p:nvPr/>
        </p:nvSpPr>
        <p:spPr>
          <a:xfrm>
            <a:off x="8310048" y="3013501"/>
            <a:ext cx="2050415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任务分配及评价机制</a:t>
            </a:r>
          </a:p>
        </p:txBody>
      </p:sp>
      <p:sp>
        <p:nvSpPr>
          <p:cNvPr id="17" name="Freeform 84">
            <a:extLst>
              <a:ext uri="{FF2B5EF4-FFF2-40B4-BE49-F238E27FC236}">
                <a16:creationId xmlns:a16="http://schemas.microsoft.com/office/drawing/2014/main" id="{6CD84FA7-6F23-47D9-AFDA-10B37A1538EE}"/>
              </a:ext>
            </a:extLst>
          </p:cNvPr>
          <p:cNvSpPr>
            <a:spLocks noEditPoints="1"/>
          </p:cNvSpPr>
          <p:nvPr/>
        </p:nvSpPr>
        <p:spPr bwMode="auto">
          <a:xfrm>
            <a:off x="6096000" y="2080260"/>
            <a:ext cx="899160" cy="899160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Freeform 84">
            <a:extLst>
              <a:ext uri="{FF2B5EF4-FFF2-40B4-BE49-F238E27FC236}">
                <a16:creationId xmlns:a16="http://schemas.microsoft.com/office/drawing/2014/main" id="{1459CE70-52AF-46EC-92E8-C5E52F0E78FD}"/>
              </a:ext>
            </a:extLst>
          </p:cNvPr>
          <p:cNvSpPr>
            <a:spLocks noEditPoints="1"/>
          </p:cNvSpPr>
          <p:nvPr/>
        </p:nvSpPr>
        <p:spPr bwMode="auto">
          <a:xfrm>
            <a:off x="8885676" y="2098040"/>
            <a:ext cx="899160" cy="899160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8DC60DF-90A4-B6DD-CE70-BE3D82043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76" y="1973199"/>
            <a:ext cx="3055450" cy="33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87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bldLvl="0"/>
      <p:bldP spid="14" grpId="0" bldLvl="0"/>
      <p:bldP spid="15" grpId="0" bldLvl="0"/>
      <p:bldP spid="16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绩效考核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983A24C0-2596-4E3E-BBEC-79DDFD7F065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67362" y="1984375"/>
            <a:ext cx="6075363" cy="420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B3F2CB10-A35E-43D1-A0C8-D7C6F4A09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2292350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2058ADFA-5246-488D-A2F5-1B827B932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2749550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091F5470-E89C-469C-9499-E58179B61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3206750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9BA4DF35-DAF6-4126-BDFF-5E39F9728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366077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2FD224B-4C2B-4C05-8FA0-3DDBDD93C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411797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10BC2A6D-9D87-40CA-B167-0521E0357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457517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4AA680D5-55DC-4F1B-A658-5C5E40AD6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503237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E23BB59-447D-4C0D-959D-C308B3C5CEBB}"/>
              </a:ext>
            </a:extLst>
          </p:cNvPr>
          <p:cNvSpPr/>
          <p:nvPr/>
        </p:nvSpPr>
        <p:spPr bwMode="auto">
          <a:xfrm>
            <a:off x="1926200" y="2771775"/>
            <a:ext cx="1406525" cy="2260600"/>
          </a:xfrm>
          <a:custGeom>
            <a:avLst/>
            <a:gdLst/>
            <a:ahLst/>
            <a:cxnLst>
              <a:cxn ang="0">
                <a:pos x="444" y="0"/>
              </a:cxn>
              <a:cxn ang="0">
                <a:pos x="0" y="1424"/>
              </a:cxn>
              <a:cxn ang="0">
                <a:pos x="886" y="1424"/>
              </a:cxn>
              <a:cxn ang="0">
                <a:pos x="444" y="0"/>
              </a:cxn>
            </a:cxnLst>
            <a:rect l="0" t="0" r="r" b="b"/>
            <a:pathLst>
              <a:path w="886" h="1424">
                <a:moveTo>
                  <a:pt x="444" y="0"/>
                </a:moveTo>
                <a:lnTo>
                  <a:pt x="0" y="1424"/>
                </a:lnTo>
                <a:lnTo>
                  <a:pt x="886" y="1424"/>
                </a:lnTo>
                <a:lnTo>
                  <a:pt x="444" y="0"/>
                </a:lnTo>
                <a:close/>
              </a:path>
            </a:pathLst>
          </a:custGeom>
          <a:solidFill>
            <a:srgbClr val="FFD96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5A91598-4787-4307-9124-555654011FE9}"/>
              </a:ext>
            </a:extLst>
          </p:cNvPr>
          <p:cNvSpPr/>
          <p:nvPr/>
        </p:nvSpPr>
        <p:spPr bwMode="auto">
          <a:xfrm>
            <a:off x="2983475" y="1987550"/>
            <a:ext cx="1406525" cy="3044825"/>
          </a:xfrm>
          <a:custGeom>
            <a:avLst/>
            <a:gdLst/>
            <a:ahLst/>
            <a:cxnLst>
              <a:cxn ang="0">
                <a:pos x="442" y="0"/>
              </a:cxn>
              <a:cxn ang="0">
                <a:pos x="0" y="1918"/>
              </a:cxn>
              <a:cxn ang="0">
                <a:pos x="886" y="1918"/>
              </a:cxn>
              <a:cxn ang="0">
                <a:pos x="442" y="0"/>
              </a:cxn>
            </a:cxnLst>
            <a:rect l="0" t="0" r="r" b="b"/>
            <a:pathLst>
              <a:path w="886" h="1918">
                <a:moveTo>
                  <a:pt x="442" y="0"/>
                </a:moveTo>
                <a:lnTo>
                  <a:pt x="0" y="1918"/>
                </a:lnTo>
                <a:lnTo>
                  <a:pt x="886" y="1918"/>
                </a:lnTo>
                <a:lnTo>
                  <a:pt x="442" y="0"/>
                </a:lnTo>
                <a:close/>
              </a:path>
            </a:pathLst>
          </a:custGeom>
          <a:solidFill>
            <a:srgbClr val="26262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BA5A3E4-A61D-426B-B6D3-515B9BD5D81C}"/>
              </a:ext>
            </a:extLst>
          </p:cNvPr>
          <p:cNvSpPr/>
          <p:nvPr/>
        </p:nvSpPr>
        <p:spPr bwMode="auto">
          <a:xfrm>
            <a:off x="4093137" y="2771775"/>
            <a:ext cx="1406525" cy="2260600"/>
          </a:xfrm>
          <a:custGeom>
            <a:avLst/>
            <a:gdLst/>
            <a:ahLst/>
            <a:cxnLst>
              <a:cxn ang="0">
                <a:pos x="445" y="0"/>
              </a:cxn>
              <a:cxn ang="0">
                <a:pos x="0" y="1424"/>
              </a:cxn>
              <a:cxn ang="0">
                <a:pos x="886" y="1424"/>
              </a:cxn>
              <a:cxn ang="0">
                <a:pos x="445" y="0"/>
              </a:cxn>
            </a:cxnLst>
            <a:rect l="0" t="0" r="r" b="b"/>
            <a:pathLst>
              <a:path w="886" h="1424">
                <a:moveTo>
                  <a:pt x="445" y="0"/>
                </a:moveTo>
                <a:lnTo>
                  <a:pt x="0" y="1424"/>
                </a:lnTo>
                <a:lnTo>
                  <a:pt x="886" y="1424"/>
                </a:lnTo>
                <a:lnTo>
                  <a:pt x="445" y="0"/>
                </a:lnTo>
                <a:close/>
              </a:path>
            </a:pathLst>
          </a:custGeom>
          <a:solidFill>
            <a:srgbClr val="FFD96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9E672F2-A8D7-4C4E-97CB-BC066F6B80E0}"/>
              </a:ext>
            </a:extLst>
          </p:cNvPr>
          <p:cNvSpPr/>
          <p:nvPr/>
        </p:nvSpPr>
        <p:spPr bwMode="auto">
          <a:xfrm>
            <a:off x="5279000" y="3735388"/>
            <a:ext cx="1090613" cy="1296988"/>
          </a:xfrm>
          <a:custGeom>
            <a:avLst/>
            <a:gdLst/>
            <a:ahLst/>
            <a:cxnLst>
              <a:cxn ang="0">
                <a:pos x="342" y="0"/>
              </a:cxn>
              <a:cxn ang="0">
                <a:pos x="0" y="817"/>
              </a:cxn>
              <a:cxn ang="0">
                <a:pos x="687" y="817"/>
              </a:cxn>
              <a:cxn ang="0">
                <a:pos x="342" y="0"/>
              </a:cxn>
            </a:cxnLst>
            <a:rect l="0" t="0" r="r" b="b"/>
            <a:pathLst>
              <a:path w="687" h="817">
                <a:moveTo>
                  <a:pt x="342" y="0"/>
                </a:moveTo>
                <a:lnTo>
                  <a:pt x="0" y="817"/>
                </a:lnTo>
                <a:lnTo>
                  <a:pt x="687" y="817"/>
                </a:lnTo>
                <a:lnTo>
                  <a:pt x="342" y="0"/>
                </a:lnTo>
                <a:close/>
              </a:path>
            </a:pathLst>
          </a:custGeom>
          <a:solidFill>
            <a:srgbClr val="26262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C36CB83-3F35-4635-9CAF-A5BEA2435ACA}"/>
              </a:ext>
            </a:extLst>
          </p:cNvPr>
          <p:cNvSpPr/>
          <p:nvPr/>
        </p:nvSpPr>
        <p:spPr bwMode="auto">
          <a:xfrm>
            <a:off x="1529325" y="2047875"/>
            <a:ext cx="5613400" cy="3371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24"/>
              </a:cxn>
              <a:cxn ang="0">
                <a:pos x="3536" y="2124"/>
              </a:cxn>
            </a:cxnLst>
            <a:rect l="0" t="0" r="r" b="b"/>
            <a:pathLst>
              <a:path w="3536" h="2124">
                <a:moveTo>
                  <a:pt x="0" y="0"/>
                </a:moveTo>
                <a:lnTo>
                  <a:pt x="0" y="2124"/>
                </a:lnTo>
                <a:lnTo>
                  <a:pt x="3536" y="2124"/>
                </a:lnTo>
              </a:path>
            </a:pathLst>
          </a:custGeom>
          <a:noFill/>
          <a:ln w="30163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EE07E461-BB21-41D6-A026-7CCE3473E32C}"/>
              </a:ext>
            </a:extLst>
          </p:cNvPr>
          <p:cNvSpPr/>
          <p:nvPr/>
        </p:nvSpPr>
        <p:spPr bwMode="auto">
          <a:xfrm>
            <a:off x="1081650" y="4203700"/>
            <a:ext cx="731838" cy="1797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32"/>
              </a:cxn>
              <a:cxn ang="0">
                <a:pos x="461" y="1132"/>
              </a:cxn>
            </a:cxnLst>
            <a:rect l="0" t="0" r="r" b="b"/>
            <a:pathLst>
              <a:path w="461" h="1132">
                <a:moveTo>
                  <a:pt x="0" y="0"/>
                </a:moveTo>
                <a:lnTo>
                  <a:pt x="0" y="1132"/>
                </a:lnTo>
                <a:lnTo>
                  <a:pt x="461" y="1132"/>
                </a:lnTo>
              </a:path>
            </a:pathLst>
          </a:custGeom>
          <a:noFill/>
          <a:ln w="26988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370EC6A3-0F9B-4296-9E88-FDE372E03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375" y="5772150"/>
            <a:ext cx="65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22" name="矩形: 圆角 17">
            <a:extLst>
              <a:ext uri="{FF2B5EF4-FFF2-40B4-BE49-F238E27FC236}">
                <a16:creationId xmlns:a16="http://schemas.microsoft.com/office/drawing/2014/main" id="{2994F159-58E5-4891-8D8A-FD9D37E24D87}"/>
              </a:ext>
            </a:extLst>
          </p:cNvPr>
          <p:cNvSpPr/>
          <p:nvPr/>
        </p:nvSpPr>
        <p:spPr>
          <a:xfrm>
            <a:off x="7500517" y="1166843"/>
            <a:ext cx="464363" cy="464363"/>
          </a:xfrm>
          <a:prstGeom prst="roundRect">
            <a:avLst/>
          </a:prstGeom>
          <a:noFill/>
          <a:ln>
            <a:solidFill>
              <a:srgbClr val="283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571F42C-F3B0-477E-B7C0-AE61F4BD5BE1}"/>
              </a:ext>
            </a:extLst>
          </p:cNvPr>
          <p:cNvSpPr txBox="1"/>
          <p:nvPr/>
        </p:nvSpPr>
        <p:spPr>
          <a:xfrm>
            <a:off x="8001285" y="1064743"/>
            <a:ext cx="3346925" cy="116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组长积分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组长负责整体任务安排，不计入具体任务积分。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组长获得每项任务积分的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18%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作为安排工作的总积分。</a:t>
            </a:r>
          </a:p>
        </p:txBody>
      </p:sp>
      <p:sp>
        <p:nvSpPr>
          <p:cNvPr id="24" name="矩形: 圆角 19">
            <a:extLst>
              <a:ext uri="{FF2B5EF4-FFF2-40B4-BE49-F238E27FC236}">
                <a16:creationId xmlns:a16="http://schemas.microsoft.com/office/drawing/2014/main" id="{FE6EF438-646C-452B-BA4C-04EF1C409238}"/>
              </a:ext>
            </a:extLst>
          </p:cNvPr>
          <p:cNvSpPr/>
          <p:nvPr/>
        </p:nvSpPr>
        <p:spPr>
          <a:xfrm>
            <a:off x="7500516" y="2472103"/>
            <a:ext cx="464363" cy="464363"/>
          </a:xfrm>
          <a:prstGeom prst="roundRect">
            <a:avLst/>
          </a:prstGeom>
          <a:noFill/>
          <a:ln>
            <a:solidFill>
              <a:srgbClr val="283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AD89742-04AD-4F7E-923F-7025A1BB532A}"/>
              </a:ext>
            </a:extLst>
          </p:cNvPr>
          <p:cNvSpPr txBox="1"/>
          <p:nvPr/>
        </p:nvSpPr>
        <p:spPr>
          <a:xfrm>
            <a:off x="8027085" y="2351980"/>
            <a:ext cx="3239648" cy="172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协作与任务分配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任务负责人可以选择其他成员协助，分数由负责人和协助者商议分配，最终报给组长。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其他成员可主动询问任务负责人是否需要协助，避免掉队。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: 圆角 21">
            <a:extLst>
              <a:ext uri="{FF2B5EF4-FFF2-40B4-BE49-F238E27FC236}">
                <a16:creationId xmlns:a16="http://schemas.microsoft.com/office/drawing/2014/main" id="{87037E5E-CDA3-44A1-A7DD-9F7F66A2B24B}"/>
              </a:ext>
            </a:extLst>
          </p:cNvPr>
          <p:cNvSpPr/>
          <p:nvPr/>
        </p:nvSpPr>
        <p:spPr>
          <a:xfrm>
            <a:off x="7495489" y="3911128"/>
            <a:ext cx="464363" cy="464363"/>
          </a:xfrm>
          <a:prstGeom prst="roundRect">
            <a:avLst/>
          </a:prstGeom>
          <a:noFill/>
          <a:ln>
            <a:solidFill>
              <a:srgbClr val="283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ABF9756-185C-4E20-9E35-1BA132210774}"/>
              </a:ext>
            </a:extLst>
          </p:cNvPr>
          <p:cNvSpPr txBox="1"/>
          <p:nvPr/>
        </p:nvSpPr>
        <p:spPr>
          <a:xfrm>
            <a:off x="8029223" y="3816061"/>
            <a:ext cx="3237510" cy="14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超时惩罚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若任务超时完成，分数将被扣除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30%-50%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如因任务延迟对团队整体进度造成较大影响，扣分比例会更高。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: 圆角 23">
            <a:extLst>
              <a:ext uri="{FF2B5EF4-FFF2-40B4-BE49-F238E27FC236}">
                <a16:creationId xmlns:a16="http://schemas.microsoft.com/office/drawing/2014/main" id="{A455C738-8560-40CF-8E1A-6A3BDC520597}"/>
              </a:ext>
            </a:extLst>
          </p:cNvPr>
          <p:cNvSpPr/>
          <p:nvPr/>
        </p:nvSpPr>
        <p:spPr>
          <a:xfrm>
            <a:off x="7495488" y="5190907"/>
            <a:ext cx="464363" cy="464363"/>
          </a:xfrm>
          <a:prstGeom prst="roundRect">
            <a:avLst/>
          </a:prstGeom>
          <a:noFill/>
          <a:ln>
            <a:solidFill>
              <a:srgbClr val="283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06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85BAA93-F213-496A-873C-75F325AFADD1}"/>
              </a:ext>
            </a:extLst>
          </p:cNvPr>
          <p:cNvSpPr txBox="1"/>
          <p:nvPr/>
        </p:nvSpPr>
        <p:spPr>
          <a:xfrm>
            <a:off x="8045959" y="5095746"/>
            <a:ext cx="3153178" cy="116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异议处理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成员如对任务评价或分数分配有异议，可随时与组长或相关负责人沟通，确保公平透明。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19268B8-A54C-F842-2BC0-23088C8121D4}"/>
              </a:ext>
            </a:extLst>
          </p:cNvPr>
          <p:cNvSpPr txBox="1"/>
          <p:nvPr/>
        </p:nvSpPr>
        <p:spPr>
          <a:xfrm>
            <a:off x="1813488" y="5761972"/>
            <a:ext cx="1696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b="1" spc="300" dirty="0">
                <a:solidFill>
                  <a:srgbClr val="292929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+mn-ea"/>
                <a:sym typeface="+mn-lt"/>
              </a:rPr>
              <a:t>FULIFULI</a:t>
            </a:r>
            <a:endParaRPr lang="en-US" altLang="zh-CN" sz="2000" b="1" spc="225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CF23C03-B875-41D5-D7D6-4AA53D8F4C2B}"/>
              </a:ext>
            </a:extLst>
          </p:cNvPr>
          <p:cNvSpPr/>
          <p:nvPr/>
        </p:nvSpPr>
        <p:spPr>
          <a:xfrm flipH="1">
            <a:off x="925267" y="3000334"/>
            <a:ext cx="353943" cy="1841541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400" b="1" spc="300" dirty="0">
                <a:solidFill>
                  <a:srgbClr val="292929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+mn-ea"/>
                <a:sym typeface="+mn-lt"/>
              </a:rPr>
              <a:t>FULIFULI</a:t>
            </a:r>
            <a:endParaRPr lang="en-US" altLang="zh-CN" sz="1400" b="1" spc="225" dirty="0">
              <a:solidFill>
                <a:srgbClr val="29292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7538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/>
      <p:bldP spid="25" grpId="0" bldLvl="0"/>
      <p:bldP spid="27" grpId="0" bldLvl="0"/>
      <p:bldP spid="29" grpId="0" bldLvl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629038-87B4-E6E6-A3E1-EA02753FD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249" y="4151762"/>
            <a:ext cx="4895850" cy="2533650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绩效考核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6034ED6-1977-4B53-9ECC-8A071A329453}"/>
              </a:ext>
            </a:extLst>
          </p:cNvPr>
          <p:cNvSpPr/>
          <p:nvPr/>
        </p:nvSpPr>
        <p:spPr>
          <a:xfrm>
            <a:off x="-2288847" y="3637607"/>
            <a:ext cx="4801310" cy="48013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E8B5E03-066C-42A6-B8A5-315EF8656EBE}"/>
              </a:ext>
            </a:extLst>
          </p:cNvPr>
          <p:cNvGrpSpPr/>
          <p:nvPr/>
        </p:nvGrpSpPr>
        <p:grpSpPr>
          <a:xfrm>
            <a:off x="4459936" y="803211"/>
            <a:ext cx="3272128" cy="3272128"/>
            <a:chOff x="1269667" y="1823914"/>
            <a:chExt cx="4093043" cy="4093043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D8345427-CC57-4986-AA09-469B70CFFAC2}"/>
                </a:ext>
              </a:extLst>
            </p:cNvPr>
            <p:cNvSpPr/>
            <p:nvPr/>
          </p:nvSpPr>
          <p:spPr>
            <a:xfrm>
              <a:off x="1530950" y="2759518"/>
              <a:ext cx="2221834" cy="2221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482638FC-BDD8-429E-8712-55260661CA29}"/>
                </a:ext>
              </a:extLst>
            </p:cNvPr>
            <p:cNvSpPr/>
            <p:nvPr/>
          </p:nvSpPr>
          <p:spPr>
            <a:xfrm>
              <a:off x="1269667" y="1823914"/>
              <a:ext cx="4093043" cy="4093043"/>
            </a:xfrm>
            <a:prstGeom prst="ellipse">
              <a:avLst/>
            </a:prstGeom>
            <a:no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TextBox 7">
            <a:extLst>
              <a:ext uri="{FF2B5EF4-FFF2-40B4-BE49-F238E27FC236}">
                <a16:creationId xmlns:a16="http://schemas.microsoft.com/office/drawing/2014/main" id="{4CF0425A-2727-4CA3-AF5E-B4B1E0BD4D47}"/>
              </a:ext>
            </a:extLst>
          </p:cNvPr>
          <p:cNvSpPr txBox="1"/>
          <p:nvPr/>
        </p:nvSpPr>
        <p:spPr>
          <a:xfrm>
            <a:off x="4801747" y="2177664"/>
            <a:ext cx="1510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defRPr/>
            </a:pPr>
            <a:r>
              <a:rPr lang="en-US" altLang="zh-CN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7.</a:t>
            </a:r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总结</a:t>
            </a:r>
            <a:endParaRPr kumimoji="0" lang="zh-CN" altLang="en-US" sz="2800" b="1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BFC6352-BF00-4DC5-8C4C-1D09C16D0EF2}"/>
              </a:ext>
            </a:extLst>
          </p:cNvPr>
          <p:cNvSpPr txBox="1"/>
          <p:nvPr/>
        </p:nvSpPr>
        <p:spPr>
          <a:xfrm>
            <a:off x="3142608" y="3307341"/>
            <a:ext cx="5906784" cy="87394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通过任务的难度、时间和完成度精准反映个人贡献，鼓励团队成员相互支持、避免掉队，提升整体工作效率。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圆: 空心 12">
            <a:extLst>
              <a:ext uri="{FF2B5EF4-FFF2-40B4-BE49-F238E27FC236}">
                <a16:creationId xmlns:a16="http://schemas.microsoft.com/office/drawing/2014/main" id="{D52F21C2-3B28-48B3-B4DC-C0FBA178DB50}"/>
              </a:ext>
            </a:extLst>
          </p:cNvPr>
          <p:cNvSpPr/>
          <p:nvPr/>
        </p:nvSpPr>
        <p:spPr>
          <a:xfrm flipH="1">
            <a:off x="1608783" y="2751681"/>
            <a:ext cx="903680" cy="882228"/>
          </a:xfrm>
          <a:prstGeom prst="donut">
            <a:avLst>
              <a:gd name="adj" fmla="val 24636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圆: 空心 13">
            <a:extLst>
              <a:ext uri="{FF2B5EF4-FFF2-40B4-BE49-F238E27FC236}">
                <a16:creationId xmlns:a16="http://schemas.microsoft.com/office/drawing/2014/main" id="{7D4722BE-5763-40BF-9FD9-AEE7BE9A1FA8}"/>
              </a:ext>
            </a:extLst>
          </p:cNvPr>
          <p:cNvSpPr/>
          <p:nvPr/>
        </p:nvSpPr>
        <p:spPr>
          <a:xfrm flipH="1">
            <a:off x="1813735" y="5623106"/>
            <a:ext cx="538223" cy="525446"/>
          </a:xfrm>
          <a:prstGeom prst="donut">
            <a:avLst>
              <a:gd name="adj" fmla="val 24636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08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绩效考核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BFC6352-BF00-4DC5-8C4C-1D09C16D0EF2}"/>
              </a:ext>
            </a:extLst>
          </p:cNvPr>
          <p:cNvSpPr txBox="1"/>
          <p:nvPr/>
        </p:nvSpPr>
        <p:spPr>
          <a:xfrm>
            <a:off x="3491638" y="3573148"/>
            <a:ext cx="5906784" cy="87394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通过任务的难度、时间和完成度精准反映个人贡献，鼓励团队成员相互支持、避免掉队，提升整体工作效率。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圆: 空心 13">
            <a:extLst>
              <a:ext uri="{FF2B5EF4-FFF2-40B4-BE49-F238E27FC236}">
                <a16:creationId xmlns:a16="http://schemas.microsoft.com/office/drawing/2014/main" id="{7D4722BE-5763-40BF-9FD9-AEE7BE9A1FA8}"/>
              </a:ext>
            </a:extLst>
          </p:cNvPr>
          <p:cNvSpPr/>
          <p:nvPr/>
        </p:nvSpPr>
        <p:spPr>
          <a:xfrm flipH="1">
            <a:off x="1813735" y="5623106"/>
            <a:ext cx="538223" cy="525446"/>
          </a:xfrm>
          <a:prstGeom prst="donut">
            <a:avLst>
              <a:gd name="adj" fmla="val 24636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E7ACF5F-E153-4B33-F870-5AF144B37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79" y="1175790"/>
            <a:ext cx="9765041" cy="36336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72C2F36-2E49-4D0D-59C3-83B175ACE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22" y="2814802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7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356DC809-96D7-4DDD-BA7E-7AE8F7783E16}"/>
              </a:ext>
            </a:extLst>
          </p:cNvPr>
          <p:cNvSpPr/>
          <p:nvPr/>
        </p:nvSpPr>
        <p:spPr>
          <a:xfrm>
            <a:off x="465221" y="417094"/>
            <a:ext cx="465221" cy="46522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70A44E5-3CD4-4A08-A0CD-618D04D79A40}"/>
              </a:ext>
            </a:extLst>
          </p:cNvPr>
          <p:cNvSpPr/>
          <p:nvPr/>
        </p:nvSpPr>
        <p:spPr>
          <a:xfrm>
            <a:off x="9821300" y="3624585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D03333-1868-49B8-89A8-C502A4EC18F3}"/>
              </a:ext>
            </a:extLst>
          </p:cNvPr>
          <p:cNvSpPr txBox="1"/>
          <p:nvPr/>
        </p:nvSpPr>
        <p:spPr>
          <a:xfrm>
            <a:off x="1269667" y="205961"/>
            <a:ext cx="238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four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A8DD4BB-51C7-4C0B-81C4-F1B066DB113D}"/>
              </a:ext>
            </a:extLst>
          </p:cNvPr>
          <p:cNvGrpSpPr/>
          <p:nvPr/>
        </p:nvGrpSpPr>
        <p:grpSpPr>
          <a:xfrm>
            <a:off x="1882813" y="2027836"/>
            <a:ext cx="3272128" cy="3272128"/>
            <a:chOff x="1269667" y="1823914"/>
            <a:chExt cx="4093043" cy="4093043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03542460-5FFA-469E-BC92-40A91DA1B964}"/>
                </a:ext>
              </a:extLst>
            </p:cNvPr>
            <p:cNvSpPr/>
            <p:nvPr/>
          </p:nvSpPr>
          <p:spPr>
            <a:xfrm>
              <a:off x="1530950" y="2759518"/>
              <a:ext cx="2221834" cy="2221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98EAFD0-5228-4051-B8BE-C549502A83FC}"/>
                </a:ext>
              </a:extLst>
            </p:cNvPr>
            <p:cNvSpPr/>
            <p:nvPr/>
          </p:nvSpPr>
          <p:spPr>
            <a:xfrm>
              <a:off x="1269667" y="1823914"/>
              <a:ext cx="4093043" cy="4093043"/>
            </a:xfrm>
            <a:prstGeom prst="ellipse">
              <a:avLst/>
            </a:prstGeom>
            <a:no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2553F943-7E5E-4A56-B451-0160855CD2F9}"/>
              </a:ext>
            </a:extLst>
          </p:cNvPr>
          <p:cNvSpPr/>
          <p:nvPr/>
        </p:nvSpPr>
        <p:spPr>
          <a:xfrm>
            <a:off x="4646531" y="2959188"/>
            <a:ext cx="4093044" cy="12234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7500" b="1" spc="225" dirty="0">
                <a:solidFill>
                  <a:srgbClr val="292929"/>
                </a:solidFill>
                <a:cs typeface="+mn-ea"/>
                <a:sym typeface="+mn-lt"/>
              </a:rPr>
              <a:t>团队愿景</a:t>
            </a:r>
            <a:endParaRPr sz="7500" b="1" spc="225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78984A5-F46A-499C-BB67-5E5FBC7EBD3A}"/>
              </a:ext>
            </a:extLst>
          </p:cNvPr>
          <p:cNvSpPr txBox="1"/>
          <p:nvPr/>
        </p:nvSpPr>
        <p:spPr>
          <a:xfrm>
            <a:off x="2037201" y="2959188"/>
            <a:ext cx="183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909334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团队愿景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B6864B4-6006-4C33-33FB-DD00483073E2}"/>
              </a:ext>
            </a:extLst>
          </p:cNvPr>
          <p:cNvGrpSpPr/>
          <p:nvPr/>
        </p:nvGrpSpPr>
        <p:grpSpPr>
          <a:xfrm>
            <a:off x="2015615" y="1758638"/>
            <a:ext cx="3264310" cy="4545719"/>
            <a:chOff x="1200975" y="2191257"/>
            <a:chExt cx="3264310" cy="4545719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3AAEF55-73BE-454D-8602-49DECA89C3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4329" y="2573968"/>
              <a:ext cx="497749" cy="497749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D966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025D106-53E1-6FAA-D20A-D4E2819B7817}"/>
                </a:ext>
              </a:extLst>
            </p:cNvPr>
            <p:cNvGrpSpPr/>
            <p:nvPr/>
          </p:nvGrpSpPr>
          <p:grpSpPr>
            <a:xfrm>
              <a:off x="1200975" y="2191257"/>
              <a:ext cx="3264310" cy="4545719"/>
              <a:chOff x="1200975" y="2191257"/>
              <a:chExt cx="3264310" cy="4545719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ADD4BB23-08B3-4009-A6F8-0AAD694ABDB8}"/>
                  </a:ext>
                </a:extLst>
              </p:cNvPr>
              <p:cNvSpPr/>
              <p:nvPr/>
            </p:nvSpPr>
            <p:spPr>
              <a:xfrm>
                <a:off x="2161609" y="2191257"/>
                <a:ext cx="1277082" cy="1277082"/>
              </a:xfrm>
              <a:prstGeom prst="ellipse">
                <a:avLst/>
              </a:prstGeom>
              <a:noFill/>
              <a:ln w="28575">
                <a:solidFill>
                  <a:srgbClr val="FFD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A4D4C06-73C7-4378-AA3B-CCBF044ED164}"/>
                  </a:ext>
                </a:extLst>
              </p:cNvPr>
              <p:cNvSpPr txBox="1"/>
              <p:nvPr/>
            </p:nvSpPr>
            <p:spPr>
              <a:xfrm>
                <a:off x="1200975" y="4472574"/>
                <a:ext cx="3264310" cy="22644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E84C53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我们希望</a:t>
                </a:r>
                <a:r>
                  <a:rPr lang="en-US" altLang="zh-CN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Fulifuli</a:t>
                </a: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能够服务一批人，不用服务很多人，但一定要能够服务好我们的用户，它提供创作者所需的优质资源的，提供用户所想要的视频内容，提供一个人们可以相互交流，分享快乐的平台。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0991DF5-B228-42E7-9068-92766A485506}"/>
                  </a:ext>
                </a:extLst>
              </p:cNvPr>
              <p:cNvSpPr txBox="1"/>
              <p:nvPr/>
            </p:nvSpPr>
            <p:spPr>
              <a:xfrm>
                <a:off x="1941479" y="3845119"/>
                <a:ext cx="1763447" cy="4616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E84C53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选题初衷</a:t>
                </a: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D3FBED9-D651-1266-8A0A-5DD13DBB011A}"/>
              </a:ext>
            </a:extLst>
          </p:cNvPr>
          <p:cNvGrpSpPr/>
          <p:nvPr/>
        </p:nvGrpSpPr>
        <p:grpSpPr>
          <a:xfrm>
            <a:off x="7216880" y="1758638"/>
            <a:ext cx="3038166" cy="4545719"/>
            <a:chOff x="4552337" y="2151918"/>
            <a:chExt cx="3038166" cy="4545719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492E68A8-A709-4BE6-96CC-39025DB43EBD}"/>
                </a:ext>
              </a:extLst>
            </p:cNvPr>
            <p:cNvSpPr/>
            <p:nvPr/>
          </p:nvSpPr>
          <p:spPr>
            <a:xfrm>
              <a:off x="5371878" y="2151918"/>
              <a:ext cx="1277082" cy="1277082"/>
            </a:xfrm>
            <a:prstGeom prst="ellipse">
              <a:avLst/>
            </a:prstGeom>
            <a:noFill/>
            <a:ln w="28575">
              <a:solidFill>
                <a:srgbClr val="FFD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3">
              <a:extLst>
                <a:ext uri="{FF2B5EF4-FFF2-40B4-BE49-F238E27FC236}">
                  <a16:creationId xmlns:a16="http://schemas.microsoft.com/office/drawing/2014/main" id="{957F7E92-C3C2-4085-B93B-75BC74934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0024" y="2494347"/>
              <a:ext cx="356343" cy="524723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D966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67111DE-A96E-4EE5-BF8A-6C6D57B3EDA9}"/>
                </a:ext>
              </a:extLst>
            </p:cNvPr>
            <p:cNvSpPr txBox="1"/>
            <p:nvPr/>
          </p:nvSpPr>
          <p:spPr>
            <a:xfrm>
              <a:off x="4552337" y="4433235"/>
              <a:ext cx="3038166" cy="2264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先确保做个项目最基本可以使用，实现让用户可以正常使用，在此基础上，为其添加独一无二的功能，使得我们的产品在与其他产品竞争能有一战之力，也能为我们的用户提供独特的体验。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6952C43-D67A-4247-BA7E-DAFBE7505B06}"/>
                </a:ext>
              </a:extLst>
            </p:cNvPr>
            <p:cNvSpPr txBox="1"/>
            <p:nvPr/>
          </p:nvSpPr>
          <p:spPr>
            <a:xfrm>
              <a:off x="5126471" y="3801632"/>
              <a:ext cx="1763447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实现程度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407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团队愿景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A2952E5-F410-4007-A9C3-5523E85AC911}"/>
              </a:ext>
            </a:extLst>
          </p:cNvPr>
          <p:cNvSpPr/>
          <p:nvPr/>
        </p:nvSpPr>
        <p:spPr>
          <a:xfrm>
            <a:off x="2237156" y="1848274"/>
            <a:ext cx="3858844" cy="3858844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EB89131-6189-4C14-A951-802475E9A5CC}"/>
              </a:ext>
            </a:extLst>
          </p:cNvPr>
          <p:cNvGrpSpPr/>
          <p:nvPr/>
        </p:nvGrpSpPr>
        <p:grpSpPr>
          <a:xfrm flipH="1">
            <a:off x="762133" y="3878318"/>
            <a:ext cx="2356775" cy="2356775"/>
            <a:chOff x="1269667" y="1823914"/>
            <a:chExt cx="4093043" cy="4093043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903B9C5A-736D-481D-A329-44CA8A9A0ED5}"/>
                </a:ext>
              </a:extLst>
            </p:cNvPr>
            <p:cNvSpPr/>
            <p:nvPr/>
          </p:nvSpPr>
          <p:spPr>
            <a:xfrm>
              <a:off x="1530950" y="2759518"/>
              <a:ext cx="2221834" cy="2221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38041CB-0166-4AFF-9B41-955EE7801E1C}"/>
                </a:ext>
              </a:extLst>
            </p:cNvPr>
            <p:cNvSpPr/>
            <p:nvPr/>
          </p:nvSpPr>
          <p:spPr>
            <a:xfrm>
              <a:off x="1269667" y="1823914"/>
              <a:ext cx="4093043" cy="4093043"/>
            </a:xfrm>
            <a:prstGeom prst="ellipse">
              <a:avLst/>
            </a:prstGeom>
            <a:no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EADCE5C-004F-FB1C-3281-2888FB91989F}"/>
              </a:ext>
            </a:extLst>
          </p:cNvPr>
          <p:cNvGrpSpPr/>
          <p:nvPr/>
        </p:nvGrpSpPr>
        <p:grpSpPr>
          <a:xfrm>
            <a:off x="7302046" y="1900062"/>
            <a:ext cx="3568901" cy="1160107"/>
            <a:chOff x="7302046" y="1900062"/>
            <a:chExt cx="3568901" cy="1160107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A5EA8CD-D493-4421-8C7F-AB503D6AC190}"/>
                </a:ext>
              </a:extLst>
            </p:cNvPr>
            <p:cNvSpPr txBox="1"/>
            <p:nvPr/>
          </p:nvSpPr>
          <p:spPr>
            <a:xfrm>
              <a:off x="7302046" y="1900062"/>
              <a:ext cx="22343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spcBef>
                  <a:spcPct val="20000"/>
                </a:spcBef>
                <a:buFont typeface="Arial" panose="020B0604020202020204" pitchFamily="34" charset="0"/>
                <a:buNone/>
                <a:defRPr sz="3600" b="1" cap="all">
                  <a:gradFill>
                    <a:gsLst>
                      <a:gs pos="5000">
                        <a:srgbClr val="BD1032"/>
                      </a:gs>
                      <a:gs pos="36000">
                        <a:srgbClr val="55020D"/>
                      </a:gs>
                      <a:gs pos="68000">
                        <a:srgbClr val="E13377"/>
                      </a:gs>
                      <a:gs pos="100000">
                        <a:srgbClr val="ED8571"/>
                      </a:gs>
                    </a:gsLst>
                    <a:lin ang="5400000" scaled="1"/>
                  </a:gra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微软雅黑" panose="020B0503020204020204" charset="-122"/>
                  <a:ea typeface="微软雅黑" panose="020B050302020402020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微软雅黑" panose="020B0503020204020204" charset="-122"/>
                  <a:ea typeface="微软雅黑" panose="020B050302020402020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微软雅黑" panose="020B0503020204020204" charset="-122"/>
                  <a:ea typeface="微软雅黑" panose="020B050302020402020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微软雅黑" panose="020B0503020204020204" charset="-122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charset="-122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charset="-122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charset="-122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charset="-122"/>
                  <a:ea typeface="微软雅黑" panose="020B0503020204020204" charset="-122"/>
                </a:defRPr>
              </a:lvl9pPr>
            </a:lstStyle>
            <a:p>
              <a:pPr lvl="0" algn="l">
                <a:defRPr/>
              </a:pPr>
              <a:r>
                <a:rPr lang="zh-CN" altLang="en-US" sz="2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使用方法</a:t>
              </a:r>
              <a:endParaRPr kumimoji="0" lang="zh-CN" altLang="en-US" sz="2400" i="0" u="none" strike="noStrike" kern="1200" cap="all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TextBox 34">
              <a:extLst>
                <a:ext uri="{FF2B5EF4-FFF2-40B4-BE49-F238E27FC236}">
                  <a16:creationId xmlns:a16="http://schemas.microsoft.com/office/drawing/2014/main" id="{361E2C0C-CB0E-4EDF-B256-799B236BD1EB}"/>
                </a:ext>
              </a:extLst>
            </p:cNvPr>
            <p:cNvSpPr txBox="1"/>
            <p:nvPr/>
          </p:nvSpPr>
          <p:spPr>
            <a:xfrm>
              <a:off x="7317487" y="2273094"/>
              <a:ext cx="3553460" cy="78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该项目可以作为网页形式被使用，用户可以直接通过网站来使用。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5AE76E7-3A44-0DD4-A700-75D5B7AB6C21}"/>
              </a:ext>
            </a:extLst>
          </p:cNvPr>
          <p:cNvGrpSpPr/>
          <p:nvPr/>
        </p:nvGrpSpPr>
        <p:grpSpPr>
          <a:xfrm>
            <a:off x="7309766" y="4063078"/>
            <a:ext cx="3568901" cy="1529396"/>
            <a:chOff x="7317286" y="3290120"/>
            <a:chExt cx="3568901" cy="1529396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0FCD6FC-4C6F-4C0C-AD0C-42834F3F8E80}"/>
                </a:ext>
              </a:extLst>
            </p:cNvPr>
            <p:cNvSpPr txBox="1"/>
            <p:nvPr/>
          </p:nvSpPr>
          <p:spPr>
            <a:xfrm>
              <a:off x="7317286" y="3290120"/>
              <a:ext cx="22343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spcBef>
                  <a:spcPct val="20000"/>
                </a:spcBef>
                <a:buFont typeface="Arial" panose="020B0604020202020204" pitchFamily="34" charset="0"/>
                <a:buNone/>
                <a:defRPr sz="3600" b="1" cap="all">
                  <a:gradFill>
                    <a:gsLst>
                      <a:gs pos="5000">
                        <a:srgbClr val="BD1032"/>
                      </a:gs>
                      <a:gs pos="36000">
                        <a:srgbClr val="55020D"/>
                      </a:gs>
                      <a:gs pos="68000">
                        <a:srgbClr val="E13377"/>
                      </a:gs>
                      <a:gs pos="100000">
                        <a:srgbClr val="ED8571"/>
                      </a:gs>
                    </a:gsLst>
                    <a:lin ang="5400000" scaled="1"/>
                  </a:gra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微软雅黑" panose="020B0503020204020204" charset="-122"/>
                  <a:ea typeface="微软雅黑" panose="020B050302020402020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微软雅黑" panose="020B0503020204020204" charset="-122"/>
                  <a:ea typeface="微软雅黑" panose="020B050302020402020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微软雅黑" panose="020B0503020204020204" charset="-122"/>
                  <a:ea typeface="微软雅黑" panose="020B050302020402020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微软雅黑" panose="020B0503020204020204" charset="-122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charset="-122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charset="-122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charset="-122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charset="-122"/>
                  <a:ea typeface="微软雅黑" panose="020B0503020204020204" charset="-122"/>
                </a:defRPr>
              </a:lvl9pPr>
            </a:lstStyle>
            <a:p>
              <a:pPr lvl="0" algn="l">
                <a:defRPr/>
              </a:pPr>
              <a:r>
                <a:rPr lang="zh-CN" altLang="en-US" sz="2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未来愿景</a:t>
              </a:r>
              <a:endParaRPr kumimoji="0" lang="zh-CN" altLang="en-US" sz="2400" i="0" u="none" strike="noStrike" kern="1200" cap="all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34">
              <a:extLst>
                <a:ext uri="{FF2B5EF4-FFF2-40B4-BE49-F238E27FC236}">
                  <a16:creationId xmlns:a16="http://schemas.microsoft.com/office/drawing/2014/main" id="{E26E06E8-2985-4C5B-A67A-BE0A8D3BFDBA}"/>
                </a:ext>
              </a:extLst>
            </p:cNvPr>
            <p:cNvSpPr txBox="1"/>
            <p:nvPr/>
          </p:nvSpPr>
          <p:spPr>
            <a:xfrm>
              <a:off x="7332727" y="3663109"/>
              <a:ext cx="3553460" cy="115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如果条件允许的话，不断努力让视频网站越来越大，功能越来越全面，用户体验越来越良好。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65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B01F0EC7-3F57-4D64-9621-7496AA9C26B5}"/>
              </a:ext>
            </a:extLst>
          </p:cNvPr>
          <p:cNvSpPr/>
          <p:nvPr/>
        </p:nvSpPr>
        <p:spPr>
          <a:xfrm>
            <a:off x="465221" y="417094"/>
            <a:ext cx="465221" cy="46522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1B4E00B-A59F-40B7-AE12-5CA474CE7727}"/>
              </a:ext>
            </a:extLst>
          </p:cNvPr>
          <p:cNvSpPr/>
          <p:nvPr/>
        </p:nvSpPr>
        <p:spPr>
          <a:xfrm>
            <a:off x="3006189" y="2318083"/>
            <a:ext cx="2221834" cy="22218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6422D18-37EE-4390-A0D0-947CB31C5CD6}"/>
              </a:ext>
            </a:extLst>
          </p:cNvPr>
          <p:cNvSpPr/>
          <p:nvPr/>
        </p:nvSpPr>
        <p:spPr>
          <a:xfrm>
            <a:off x="9228795" y="3200400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95759E0-70EB-4F31-9979-C48DF9140050}"/>
              </a:ext>
            </a:extLst>
          </p:cNvPr>
          <p:cNvSpPr/>
          <p:nvPr/>
        </p:nvSpPr>
        <p:spPr>
          <a:xfrm>
            <a:off x="2744906" y="1382479"/>
            <a:ext cx="4093043" cy="4093043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91864EC-35EA-453D-9310-AB7341C7C344}"/>
              </a:ext>
            </a:extLst>
          </p:cNvPr>
          <p:cNvSpPr/>
          <p:nvPr/>
        </p:nvSpPr>
        <p:spPr>
          <a:xfrm>
            <a:off x="1956935" y="3533827"/>
            <a:ext cx="224588" cy="224588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9E665AE-D1F7-4530-A01D-8118F2016433}"/>
              </a:ext>
            </a:extLst>
          </p:cNvPr>
          <p:cNvSpPr/>
          <p:nvPr/>
        </p:nvSpPr>
        <p:spPr>
          <a:xfrm>
            <a:off x="3006189" y="2792067"/>
            <a:ext cx="6166377" cy="12234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7500" b="1" spc="225" dirty="0">
                <a:solidFill>
                  <a:srgbClr val="292929"/>
                </a:solidFill>
                <a:cs typeface="+mn-ea"/>
                <a:sym typeface="+mn-lt"/>
              </a:rPr>
              <a:t>感谢您的观看</a:t>
            </a:r>
            <a:endParaRPr sz="7500" b="1" spc="225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28238AC-3B1F-4281-98A3-D0FE900CC5AA}"/>
              </a:ext>
            </a:extLst>
          </p:cNvPr>
          <p:cNvSpPr/>
          <p:nvPr/>
        </p:nvSpPr>
        <p:spPr>
          <a:xfrm>
            <a:off x="6089377" y="4015479"/>
            <a:ext cx="278314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>
              <a:defRPr/>
            </a:pPr>
            <a:r>
              <a:rPr lang="en-US" altLang="zh-CN" sz="3200" spc="225" dirty="0">
                <a:solidFill>
                  <a:srgbClr val="292929"/>
                </a:solidFill>
                <a:cs typeface="+mn-ea"/>
                <a:sym typeface="+mn-lt"/>
              </a:rPr>
              <a:t>Thanks </a:t>
            </a:r>
            <a:endParaRPr sz="3200" spc="225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3D0AFB9-F1B4-4D05-90D6-2624EA97AAB8}"/>
              </a:ext>
            </a:extLst>
          </p:cNvPr>
          <p:cNvSpPr/>
          <p:nvPr/>
        </p:nvSpPr>
        <p:spPr>
          <a:xfrm flipH="1">
            <a:off x="11311281" y="810323"/>
            <a:ext cx="415498" cy="1841541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b="1" spc="300" dirty="0">
                <a:solidFill>
                  <a:srgbClr val="292929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+mn-ea"/>
                <a:sym typeface="+mn-lt"/>
              </a:rPr>
              <a:t>FULIFULI</a:t>
            </a:r>
            <a:endParaRPr lang="en-US" altLang="zh-CN" b="1" spc="225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F7FF11B-ECA5-40B5-BE3B-8C91AA621702}"/>
              </a:ext>
            </a:extLst>
          </p:cNvPr>
          <p:cNvSpPr/>
          <p:nvPr/>
        </p:nvSpPr>
        <p:spPr>
          <a:xfrm flipH="1">
            <a:off x="11342435" y="5016459"/>
            <a:ext cx="353943" cy="1841541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400" b="1" spc="300" dirty="0">
                <a:solidFill>
                  <a:srgbClr val="292929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+mn-ea"/>
                <a:sym typeface="+mn-lt"/>
              </a:rPr>
              <a:t>FULIFULI</a:t>
            </a:r>
            <a:endParaRPr lang="en-US" altLang="zh-CN" sz="1400" b="1" spc="225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00EFA96-0182-425D-BCA4-E63B2E97FADD}"/>
              </a:ext>
            </a:extLst>
          </p:cNvPr>
          <p:cNvSpPr/>
          <p:nvPr/>
        </p:nvSpPr>
        <p:spPr>
          <a:xfrm flipH="1">
            <a:off x="11469292" y="6256421"/>
            <a:ext cx="97066" cy="601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73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/>
      <p:bldP spid="13" grpId="0"/>
      <p:bldP spid="14" grpId="0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F6AD62B-194E-4E29-8C2E-D96C07687326}"/>
              </a:ext>
            </a:extLst>
          </p:cNvPr>
          <p:cNvSpPr/>
          <p:nvPr/>
        </p:nvSpPr>
        <p:spPr>
          <a:xfrm>
            <a:off x="465221" y="417094"/>
            <a:ext cx="465221" cy="46522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95C6D15-67FC-459B-A9E1-0E5AE34FBABB}"/>
              </a:ext>
            </a:extLst>
          </p:cNvPr>
          <p:cNvSpPr/>
          <p:nvPr/>
        </p:nvSpPr>
        <p:spPr>
          <a:xfrm>
            <a:off x="1467889" y="2361689"/>
            <a:ext cx="2221834" cy="22218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7C8471AE-8075-4055-999E-7F5FB6475BDF}"/>
              </a:ext>
            </a:extLst>
          </p:cNvPr>
          <p:cNvSpPr/>
          <p:nvPr/>
        </p:nvSpPr>
        <p:spPr>
          <a:xfrm>
            <a:off x="5201419" y="4613027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BD1AA97-8D5D-41BB-A69B-FC98226314BD}"/>
              </a:ext>
            </a:extLst>
          </p:cNvPr>
          <p:cNvSpPr/>
          <p:nvPr/>
        </p:nvSpPr>
        <p:spPr>
          <a:xfrm>
            <a:off x="1301199" y="1830549"/>
            <a:ext cx="3284115" cy="3284115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B456296-6DD8-4B7C-B908-15E5D6D45644}"/>
              </a:ext>
            </a:extLst>
          </p:cNvPr>
          <p:cNvSpPr txBox="1"/>
          <p:nvPr/>
        </p:nvSpPr>
        <p:spPr>
          <a:xfrm>
            <a:off x="1851387" y="2935814"/>
            <a:ext cx="3676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5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目录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</a:t>
            </a:r>
            <a:endParaRPr lang="en-US" altLang="zh-CN" sz="5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E016343-FCBA-4183-8159-71054396E91F}"/>
              </a:ext>
            </a:extLst>
          </p:cNvPr>
          <p:cNvGrpSpPr/>
          <p:nvPr/>
        </p:nvGrpSpPr>
        <p:grpSpPr>
          <a:xfrm>
            <a:off x="7183963" y="1332416"/>
            <a:ext cx="3420745" cy="900063"/>
            <a:chOff x="7220041" y="2044156"/>
            <a:chExt cx="3420745" cy="900063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648C587-C8E5-481F-9366-C41B8CC67B5C}"/>
                </a:ext>
              </a:extLst>
            </p:cNvPr>
            <p:cNvSpPr txBox="1"/>
            <p:nvPr/>
          </p:nvSpPr>
          <p:spPr>
            <a:xfrm>
              <a:off x="8013156" y="2044156"/>
              <a:ext cx="262763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团队介绍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689F103-683A-4F31-8763-3C431AE55832}"/>
                </a:ext>
              </a:extLst>
            </p:cNvPr>
            <p:cNvSpPr txBox="1"/>
            <p:nvPr/>
          </p:nvSpPr>
          <p:spPr>
            <a:xfrm>
              <a:off x="7220041" y="2128611"/>
              <a:ext cx="417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526AC7C-3A8D-4750-8BE0-98E56524852D}"/>
                </a:ext>
              </a:extLst>
            </p:cNvPr>
            <p:cNvSpPr/>
            <p:nvPr/>
          </p:nvSpPr>
          <p:spPr>
            <a:xfrm>
              <a:off x="7797997" y="2605665"/>
              <a:ext cx="23823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TEAM INTRODUCTION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784B0D0-48F4-47B1-842D-0C350A58B3D7}"/>
              </a:ext>
            </a:extLst>
          </p:cNvPr>
          <p:cNvGrpSpPr/>
          <p:nvPr/>
        </p:nvGrpSpPr>
        <p:grpSpPr>
          <a:xfrm>
            <a:off x="7183963" y="2496715"/>
            <a:ext cx="3449162" cy="925830"/>
            <a:chOff x="7220041" y="2904581"/>
            <a:chExt cx="3449162" cy="92583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9C9D555-2B4E-4141-B9D7-1825884C330C}"/>
                </a:ext>
              </a:extLst>
            </p:cNvPr>
            <p:cNvSpPr txBox="1"/>
            <p:nvPr/>
          </p:nvSpPr>
          <p:spPr>
            <a:xfrm>
              <a:off x="8013156" y="2904581"/>
              <a:ext cx="262763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选题意义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276D7B9-A41C-47C2-A8F6-3937DA18D5D0}"/>
                </a:ext>
              </a:extLst>
            </p:cNvPr>
            <p:cNvSpPr txBox="1"/>
            <p:nvPr/>
          </p:nvSpPr>
          <p:spPr>
            <a:xfrm>
              <a:off x="7220041" y="3006965"/>
              <a:ext cx="417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2FFF783-129C-41D1-BAAB-F3DA8A2AD868}"/>
                </a:ext>
              </a:extLst>
            </p:cNvPr>
            <p:cNvSpPr/>
            <p:nvPr/>
          </p:nvSpPr>
          <p:spPr>
            <a:xfrm>
              <a:off x="7544565" y="3491857"/>
              <a:ext cx="31246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SIGNIFICANCE OF THE TOPIC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41F7C4E-3B14-4D3F-8CF7-93122ACA04F0}"/>
              </a:ext>
            </a:extLst>
          </p:cNvPr>
          <p:cNvGrpSpPr/>
          <p:nvPr/>
        </p:nvGrpSpPr>
        <p:grpSpPr>
          <a:xfrm>
            <a:off x="7183963" y="4758186"/>
            <a:ext cx="3420745" cy="942335"/>
            <a:chOff x="7220041" y="4632416"/>
            <a:chExt cx="3420745" cy="942335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D3F1F5E-2F19-42A2-814C-C735B6B0D98C}"/>
                </a:ext>
              </a:extLst>
            </p:cNvPr>
            <p:cNvSpPr txBox="1"/>
            <p:nvPr/>
          </p:nvSpPr>
          <p:spPr>
            <a:xfrm>
              <a:off x="8013156" y="4632416"/>
              <a:ext cx="262763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团队愿景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E8E322A-C252-4090-8403-43E92E62CA98}"/>
                </a:ext>
              </a:extLst>
            </p:cNvPr>
            <p:cNvSpPr txBox="1"/>
            <p:nvPr/>
          </p:nvSpPr>
          <p:spPr>
            <a:xfrm>
              <a:off x="7220041" y="4752729"/>
              <a:ext cx="417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465EF99-5203-4AC9-98E5-9F34D59816E1}"/>
                </a:ext>
              </a:extLst>
            </p:cNvPr>
            <p:cNvSpPr/>
            <p:nvPr/>
          </p:nvSpPr>
          <p:spPr>
            <a:xfrm>
              <a:off x="8353309" y="5236197"/>
              <a:ext cx="15071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TEAM VISION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1E93E25-7BEA-4443-B348-AD825BD80B8E}"/>
              </a:ext>
            </a:extLst>
          </p:cNvPr>
          <p:cNvGrpSpPr/>
          <p:nvPr/>
        </p:nvGrpSpPr>
        <p:grpSpPr>
          <a:xfrm>
            <a:off x="7183963" y="3633644"/>
            <a:ext cx="3497155" cy="935087"/>
            <a:chOff x="7220041" y="3745956"/>
            <a:chExt cx="3497155" cy="935087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351D9B3-4EFB-495B-9CF5-1FDCB19B13F1}"/>
                </a:ext>
              </a:extLst>
            </p:cNvPr>
            <p:cNvSpPr txBox="1"/>
            <p:nvPr/>
          </p:nvSpPr>
          <p:spPr>
            <a:xfrm>
              <a:off x="8013156" y="3745956"/>
              <a:ext cx="262763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绩效考核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4A7DCCD-F854-461F-8909-8B578702A1D9}"/>
                </a:ext>
              </a:extLst>
            </p:cNvPr>
            <p:cNvSpPr txBox="1"/>
            <p:nvPr/>
          </p:nvSpPr>
          <p:spPr>
            <a:xfrm>
              <a:off x="7220041" y="3830411"/>
              <a:ext cx="417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C3F18F9-EC80-4C20-9549-9ABD5AF3BC75}"/>
                </a:ext>
              </a:extLst>
            </p:cNvPr>
            <p:cNvSpPr/>
            <p:nvPr/>
          </p:nvSpPr>
          <p:spPr>
            <a:xfrm>
              <a:off x="7496571" y="4342489"/>
              <a:ext cx="32206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PERFORMANCE ASSESSMENT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B0AC75C6-C365-4063-9484-DC573736F4EF}"/>
              </a:ext>
            </a:extLst>
          </p:cNvPr>
          <p:cNvSpPr/>
          <p:nvPr/>
        </p:nvSpPr>
        <p:spPr>
          <a:xfrm flipH="1">
            <a:off x="11340853" y="5152295"/>
            <a:ext cx="353943" cy="1841541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400" spc="225" dirty="0">
                <a:solidFill>
                  <a:srgbClr val="292929"/>
                </a:solidFill>
                <a:cs typeface="+mn-ea"/>
                <a:sym typeface="+mn-lt"/>
              </a:rPr>
              <a:t>CONTENT</a:t>
            </a:r>
            <a:endParaRPr sz="1400" spc="225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583DA3B-1930-4EAB-BDEC-113AF359F85B}"/>
              </a:ext>
            </a:extLst>
          </p:cNvPr>
          <p:cNvSpPr/>
          <p:nvPr/>
        </p:nvSpPr>
        <p:spPr>
          <a:xfrm flipH="1">
            <a:off x="11469292" y="6256421"/>
            <a:ext cx="97066" cy="601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5000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23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356DC809-96D7-4DDD-BA7E-7AE8F7783E16}"/>
              </a:ext>
            </a:extLst>
          </p:cNvPr>
          <p:cNvSpPr/>
          <p:nvPr/>
        </p:nvSpPr>
        <p:spPr>
          <a:xfrm>
            <a:off x="465221" y="417094"/>
            <a:ext cx="465221" cy="46522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70A44E5-3CD4-4A08-A0CD-618D04D79A40}"/>
              </a:ext>
            </a:extLst>
          </p:cNvPr>
          <p:cNvSpPr/>
          <p:nvPr/>
        </p:nvSpPr>
        <p:spPr>
          <a:xfrm>
            <a:off x="9821300" y="3624585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D03333-1868-49B8-89A8-C502A4EC18F3}"/>
              </a:ext>
            </a:extLst>
          </p:cNvPr>
          <p:cNvSpPr txBox="1"/>
          <p:nvPr/>
        </p:nvSpPr>
        <p:spPr>
          <a:xfrm>
            <a:off x="1269667" y="205961"/>
            <a:ext cx="238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one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A8DD4BB-51C7-4C0B-81C4-F1B066DB113D}"/>
              </a:ext>
            </a:extLst>
          </p:cNvPr>
          <p:cNvGrpSpPr/>
          <p:nvPr/>
        </p:nvGrpSpPr>
        <p:grpSpPr>
          <a:xfrm>
            <a:off x="1882813" y="2027836"/>
            <a:ext cx="3272128" cy="3272128"/>
            <a:chOff x="1269667" y="1823914"/>
            <a:chExt cx="4093043" cy="4093043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03542460-5FFA-469E-BC92-40A91DA1B964}"/>
                </a:ext>
              </a:extLst>
            </p:cNvPr>
            <p:cNvSpPr/>
            <p:nvPr/>
          </p:nvSpPr>
          <p:spPr>
            <a:xfrm>
              <a:off x="1530950" y="2759518"/>
              <a:ext cx="2221834" cy="2221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98EAFD0-5228-4051-B8BE-C549502A83FC}"/>
                </a:ext>
              </a:extLst>
            </p:cNvPr>
            <p:cNvSpPr/>
            <p:nvPr/>
          </p:nvSpPr>
          <p:spPr>
            <a:xfrm>
              <a:off x="1269667" y="1823914"/>
              <a:ext cx="4093043" cy="4093043"/>
            </a:xfrm>
            <a:prstGeom prst="ellipse">
              <a:avLst/>
            </a:prstGeom>
            <a:no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2553F943-7E5E-4A56-B451-0160855CD2F9}"/>
              </a:ext>
            </a:extLst>
          </p:cNvPr>
          <p:cNvSpPr/>
          <p:nvPr/>
        </p:nvSpPr>
        <p:spPr>
          <a:xfrm>
            <a:off x="4646531" y="2959188"/>
            <a:ext cx="4093044" cy="12234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7500" b="1" spc="225" dirty="0">
                <a:solidFill>
                  <a:srgbClr val="292929"/>
                </a:solidFill>
                <a:cs typeface="+mn-ea"/>
                <a:sym typeface="+mn-lt"/>
              </a:rPr>
              <a:t>团队介绍</a:t>
            </a:r>
            <a:endParaRPr sz="7500" b="1" spc="225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78984A5-F46A-499C-BB67-5E5FBC7EBD3A}"/>
              </a:ext>
            </a:extLst>
          </p:cNvPr>
          <p:cNvSpPr txBox="1"/>
          <p:nvPr/>
        </p:nvSpPr>
        <p:spPr>
          <a:xfrm>
            <a:off x="2037201" y="2959188"/>
            <a:ext cx="183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589120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团队介绍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03A6E5A-BBD2-4CB3-BE95-586115139FE2}"/>
              </a:ext>
            </a:extLst>
          </p:cNvPr>
          <p:cNvSpPr txBox="1"/>
          <p:nvPr/>
        </p:nvSpPr>
        <p:spPr>
          <a:xfrm>
            <a:off x="626412" y="2830699"/>
            <a:ext cx="3196827" cy="170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组长、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PM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：倪墨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前端：李滨、刘思睿、林佳圣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后端：林家豪、陈奕逵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测试：罗鸿远、江祖权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4BD821F-347E-466B-A78A-EEBD4AFE8EE9}"/>
              </a:ext>
            </a:extLst>
          </p:cNvPr>
          <p:cNvSpPr txBox="1"/>
          <p:nvPr/>
        </p:nvSpPr>
        <p:spPr>
          <a:xfrm>
            <a:off x="1199617" y="2184837"/>
            <a:ext cx="205041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团队成员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AD38D40-4A6D-448B-A180-A7EB20A870E4}"/>
              </a:ext>
            </a:extLst>
          </p:cNvPr>
          <p:cNvSpPr/>
          <p:nvPr/>
        </p:nvSpPr>
        <p:spPr>
          <a:xfrm>
            <a:off x="3544232" y="1904290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6363EFF-03BF-4FF2-BD00-75C605CA1585}"/>
              </a:ext>
            </a:extLst>
          </p:cNvPr>
          <p:cNvSpPr/>
          <p:nvPr/>
        </p:nvSpPr>
        <p:spPr>
          <a:xfrm>
            <a:off x="2672000" y="5467297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A6BFE7-0A3C-08A3-E00D-C93A6D300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65" y="1360843"/>
            <a:ext cx="3835443" cy="405228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58B852D-63C0-4D0B-8126-23064ADB11F7}"/>
              </a:ext>
            </a:extLst>
          </p:cNvPr>
          <p:cNvSpPr txBox="1"/>
          <p:nvPr/>
        </p:nvSpPr>
        <p:spPr>
          <a:xfrm>
            <a:off x="8986294" y="2282990"/>
            <a:ext cx="205041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项目目标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2F58866-58BF-C754-3917-ADE81A908673}"/>
              </a:ext>
            </a:extLst>
          </p:cNvPr>
          <p:cNvSpPr txBox="1"/>
          <p:nvPr/>
        </p:nvSpPr>
        <p:spPr>
          <a:xfrm>
            <a:off x="8554912" y="2804099"/>
            <a:ext cx="2481797" cy="170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/>
              <a:t>Fulifuil</a:t>
            </a:r>
            <a:r>
              <a:rPr lang="zh-CN" altLang="en-US" dirty="0"/>
              <a:t>的目标是打造一个高质量的视频分享平台，鼓励创作者和用户之间的互动。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21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12" grpId="0" bldLvl="0"/>
      <p:bldP spid="14" grpId="0" animBg="1"/>
      <p:bldP spid="15" grpId="0" animBg="1"/>
      <p:bldP spid="6" grpId="0" bldLvl="0"/>
      <p:bldP spid="7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356DC809-96D7-4DDD-BA7E-7AE8F7783E16}"/>
              </a:ext>
            </a:extLst>
          </p:cNvPr>
          <p:cNvSpPr/>
          <p:nvPr/>
        </p:nvSpPr>
        <p:spPr>
          <a:xfrm>
            <a:off x="465221" y="417094"/>
            <a:ext cx="465221" cy="46522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70A44E5-3CD4-4A08-A0CD-618D04D79A40}"/>
              </a:ext>
            </a:extLst>
          </p:cNvPr>
          <p:cNvSpPr/>
          <p:nvPr/>
        </p:nvSpPr>
        <p:spPr>
          <a:xfrm>
            <a:off x="9821300" y="3624585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D03333-1868-49B8-89A8-C502A4EC18F3}"/>
              </a:ext>
            </a:extLst>
          </p:cNvPr>
          <p:cNvSpPr txBox="1"/>
          <p:nvPr/>
        </p:nvSpPr>
        <p:spPr>
          <a:xfrm>
            <a:off x="1269667" y="205961"/>
            <a:ext cx="238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two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A8DD4BB-51C7-4C0B-81C4-F1B066DB113D}"/>
              </a:ext>
            </a:extLst>
          </p:cNvPr>
          <p:cNvGrpSpPr/>
          <p:nvPr/>
        </p:nvGrpSpPr>
        <p:grpSpPr>
          <a:xfrm>
            <a:off x="1882813" y="2027836"/>
            <a:ext cx="3272128" cy="3272128"/>
            <a:chOff x="1269667" y="1823914"/>
            <a:chExt cx="4093043" cy="4093043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03542460-5FFA-469E-BC92-40A91DA1B964}"/>
                </a:ext>
              </a:extLst>
            </p:cNvPr>
            <p:cNvSpPr/>
            <p:nvPr/>
          </p:nvSpPr>
          <p:spPr>
            <a:xfrm>
              <a:off x="1530950" y="2759518"/>
              <a:ext cx="2221834" cy="2221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98EAFD0-5228-4051-B8BE-C549502A83FC}"/>
                </a:ext>
              </a:extLst>
            </p:cNvPr>
            <p:cNvSpPr/>
            <p:nvPr/>
          </p:nvSpPr>
          <p:spPr>
            <a:xfrm>
              <a:off x="1269667" y="1823914"/>
              <a:ext cx="4093043" cy="4093043"/>
            </a:xfrm>
            <a:prstGeom prst="ellipse">
              <a:avLst/>
            </a:prstGeom>
            <a:no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2553F943-7E5E-4A56-B451-0160855CD2F9}"/>
              </a:ext>
            </a:extLst>
          </p:cNvPr>
          <p:cNvSpPr/>
          <p:nvPr/>
        </p:nvSpPr>
        <p:spPr>
          <a:xfrm>
            <a:off x="4646531" y="2959188"/>
            <a:ext cx="4093044" cy="12234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7500" b="1" spc="225" dirty="0">
                <a:solidFill>
                  <a:srgbClr val="292929"/>
                </a:solidFill>
                <a:cs typeface="+mn-ea"/>
                <a:sym typeface="+mn-lt"/>
              </a:rPr>
              <a:t>选题意义</a:t>
            </a:r>
            <a:endParaRPr sz="7500" b="1" spc="225" dirty="0">
              <a:solidFill>
                <a:srgbClr val="292929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78984A5-F46A-499C-BB67-5E5FBC7EBD3A}"/>
              </a:ext>
            </a:extLst>
          </p:cNvPr>
          <p:cNvSpPr txBox="1"/>
          <p:nvPr/>
        </p:nvSpPr>
        <p:spPr>
          <a:xfrm>
            <a:off x="2037201" y="2959188"/>
            <a:ext cx="183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0165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3626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  <a:sym typeface="+mn-lt"/>
              </a:rPr>
              <a:t>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  <a:sym typeface="+mn-lt"/>
              </a:rPr>
              <a:t>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  <a:sym typeface="+mn-lt"/>
              </a:rPr>
              <a:t>Need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  <a:sym typeface="+mn-lt"/>
              </a:rPr>
              <a:t>，需求）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  <a:sym typeface="+mn-lt"/>
              </a:rPr>
              <a:t>: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03A6E5A-BBD2-4CB3-BE95-586115139FE2}"/>
              </a:ext>
            </a:extLst>
          </p:cNvPr>
          <p:cNvSpPr txBox="1"/>
          <p:nvPr/>
        </p:nvSpPr>
        <p:spPr>
          <a:xfrm>
            <a:off x="5010984" y="1355747"/>
            <a:ext cx="5558757" cy="82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短视频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、</a:t>
            </a:r>
            <a:r>
              <a: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视频博客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受欢迎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931D7A5-0E55-4255-AFC6-F9D4EACD4790}"/>
              </a:ext>
            </a:extLst>
          </p:cNvPr>
          <p:cNvSpPr txBox="1"/>
          <p:nvPr/>
        </p:nvSpPr>
        <p:spPr>
          <a:xfrm>
            <a:off x="5970324" y="3021925"/>
            <a:ext cx="5122791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随着短视频和视频博客（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Vlog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）的兴起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。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越来越多的用户需要一个平台来展示个人创意、表达观点并分享日常生活。传统的视频分享平台可能存在过多广告、内容审核严格、创作者变现困难等问题，新的平台可以通过满足这些痛点来吸引用户。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用户群体包括内容创作者、观众以及潜在的广告商等，需求涵盖视频上传、浏览、社交互动、以及多样的创收方式。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AD38D40-4A6D-448B-A180-A7EB20A870E4}"/>
              </a:ext>
            </a:extLst>
          </p:cNvPr>
          <p:cNvSpPr/>
          <p:nvPr/>
        </p:nvSpPr>
        <p:spPr>
          <a:xfrm>
            <a:off x="3737091" y="1904290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6363EFF-03BF-4FF2-BD00-75C605CA1585}"/>
              </a:ext>
            </a:extLst>
          </p:cNvPr>
          <p:cNvSpPr/>
          <p:nvPr/>
        </p:nvSpPr>
        <p:spPr>
          <a:xfrm>
            <a:off x="2672000" y="5467297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4C05686-D8F1-8E6F-11B5-AC382307C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97" y="4969380"/>
            <a:ext cx="1304094" cy="1275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76361F6-0C25-F031-466C-38A263ABE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5" r="10381"/>
          <a:stretch/>
        </p:blipFill>
        <p:spPr>
          <a:xfrm>
            <a:off x="3215219" y="1463247"/>
            <a:ext cx="1404600" cy="1493470"/>
          </a:xfrm>
          <a:prstGeom prst="ellipse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3708F3B-D4F4-FEB8-C87D-061A6E654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t="17088" r="14717" b="14933"/>
          <a:stretch/>
        </p:blipFill>
        <p:spPr>
          <a:xfrm>
            <a:off x="1267400" y="1306091"/>
            <a:ext cx="1404600" cy="1378816"/>
          </a:xfrm>
          <a:prstGeom prst="ellipse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56E8891-9CD0-B5A6-4B3A-A6DF07CDAF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6" t="16839" r="16610" b="17944"/>
          <a:stretch/>
        </p:blipFill>
        <p:spPr>
          <a:xfrm>
            <a:off x="801558" y="3381118"/>
            <a:ext cx="1404600" cy="13899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732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13" grpId="0" bldLvl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1000754" y="317764"/>
            <a:ext cx="4674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</a:rPr>
              <a:t>A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</a:rPr>
              <a:t>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</a:rPr>
              <a:t>Approach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</a:rPr>
              <a:t>，做法）：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4AC05CC-27BF-4D5C-B64C-DB589244171B}"/>
              </a:ext>
            </a:extLst>
          </p:cNvPr>
          <p:cNvSpPr/>
          <p:nvPr/>
        </p:nvSpPr>
        <p:spPr>
          <a:xfrm>
            <a:off x="1058686" y="1858879"/>
            <a:ext cx="4083371" cy="4083819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22161B2-4472-4983-8BA1-D1B76C67758B}"/>
              </a:ext>
            </a:extLst>
          </p:cNvPr>
          <p:cNvSpPr/>
          <p:nvPr/>
        </p:nvSpPr>
        <p:spPr>
          <a:xfrm>
            <a:off x="1316571" y="2802435"/>
            <a:ext cx="2216584" cy="22168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ECA53DB-B6CF-2954-549D-809562630A57}"/>
              </a:ext>
            </a:extLst>
          </p:cNvPr>
          <p:cNvGrpSpPr/>
          <p:nvPr/>
        </p:nvGrpSpPr>
        <p:grpSpPr>
          <a:xfrm>
            <a:off x="5825851" y="1641465"/>
            <a:ext cx="6077391" cy="941604"/>
            <a:chOff x="5829862" y="2093021"/>
            <a:chExt cx="6077391" cy="941604"/>
          </a:xfrm>
        </p:grpSpPr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881351EC-9FAC-4569-9739-8DA78CED2B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9862" y="2158336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FD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3A8408D-3FCD-4BB5-AFFE-C7DC57AF7A94}"/>
                </a:ext>
              </a:extLst>
            </p:cNvPr>
            <p:cNvSpPr txBox="1"/>
            <p:nvPr/>
          </p:nvSpPr>
          <p:spPr>
            <a:xfrm>
              <a:off x="8151834" y="2111295"/>
              <a:ext cx="3755419" cy="923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cs"/>
                </a:rPr>
                <a:t>支持多渠道分享（例如社交媒体、邮件等）和嵌入功能，增加视频的传播效果。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2CB9009-9E89-4F41-928E-D9EB7AB0A392}"/>
                </a:ext>
              </a:extLst>
            </p:cNvPr>
            <p:cNvSpPr txBox="1"/>
            <p:nvPr/>
          </p:nvSpPr>
          <p:spPr>
            <a:xfrm>
              <a:off x="6374720" y="2093021"/>
              <a:ext cx="4222222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cs"/>
                </a:rPr>
                <a:t>分享机制：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7589A2AE-BCFC-460C-A9CC-6C46AB0FD50E}"/>
              </a:ext>
            </a:extLst>
          </p:cNvPr>
          <p:cNvSpPr txBox="1"/>
          <p:nvPr/>
        </p:nvSpPr>
        <p:spPr>
          <a:xfrm>
            <a:off x="863260" y="2709388"/>
            <a:ext cx="2474833" cy="121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舒体" panose="02010601030101010101" pitchFamily="2" charset="-122"/>
              <a:ea typeface="方正舒体" panose="02010601030101010101" pitchFamily="2" charset="-122"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B381140-ED8C-4225-3283-BCDB74843C0D}"/>
              </a:ext>
            </a:extLst>
          </p:cNvPr>
          <p:cNvGrpSpPr/>
          <p:nvPr/>
        </p:nvGrpSpPr>
        <p:grpSpPr>
          <a:xfrm>
            <a:off x="5825851" y="3316091"/>
            <a:ext cx="6081402" cy="923330"/>
            <a:chOff x="5825851" y="4274931"/>
            <a:chExt cx="6081402" cy="92333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0C19821-4F96-4E29-ABB2-F5B7D8DEA10A}"/>
                </a:ext>
              </a:extLst>
            </p:cNvPr>
            <p:cNvSpPr txBox="1"/>
            <p:nvPr/>
          </p:nvSpPr>
          <p:spPr>
            <a:xfrm>
              <a:off x="8151834" y="4274931"/>
              <a:ext cx="3755419" cy="923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cs"/>
                </a:rPr>
                <a:t>用户可以点赞、评论、转发视频，并有机会与创作者进行互动或联动合作。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115BA28B-7CDC-E3BC-7290-6248C1E19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5851" y="4383847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FD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9EF0561-A049-1591-1F69-0B3B827D3AD0}"/>
                </a:ext>
              </a:extLst>
            </p:cNvPr>
            <p:cNvSpPr txBox="1"/>
            <p:nvPr/>
          </p:nvSpPr>
          <p:spPr>
            <a:xfrm>
              <a:off x="6303312" y="4380978"/>
              <a:ext cx="1751830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cs"/>
                </a:rPr>
                <a:t>社交互动：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A304729-E51E-B2D9-36F3-4CF1381FAB37}"/>
              </a:ext>
            </a:extLst>
          </p:cNvPr>
          <p:cNvGrpSpPr/>
          <p:nvPr/>
        </p:nvGrpSpPr>
        <p:grpSpPr>
          <a:xfrm>
            <a:off x="6033163" y="5019262"/>
            <a:ext cx="5979256" cy="681936"/>
            <a:chOff x="6096000" y="5528074"/>
            <a:chExt cx="5979256" cy="681936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DCCD3AF3-66DE-3728-FA67-F3D279D9C847}"/>
                </a:ext>
              </a:extLst>
            </p:cNvPr>
            <p:cNvSpPr txBox="1"/>
            <p:nvPr/>
          </p:nvSpPr>
          <p:spPr>
            <a:xfrm>
              <a:off x="8319837" y="5563679"/>
              <a:ext cx="3755419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cs"/>
                </a:rPr>
                <a:t>建立内容审核和违规内容举报机制，保证平台内容健康。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39BDAB94-A758-798A-A246-3BD1A512A4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6000" y="5528074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FD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F179CF7-5F45-ACF2-7BDF-B933B2D8E8CC}"/>
                </a:ext>
              </a:extLst>
            </p:cNvPr>
            <p:cNvSpPr txBox="1"/>
            <p:nvPr/>
          </p:nvSpPr>
          <p:spPr>
            <a:xfrm>
              <a:off x="6510624" y="5531227"/>
              <a:ext cx="1809213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cs"/>
                </a:rPr>
                <a:t>审核和管理：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808C6D84-7C96-9ADB-F100-E647983D6567}"/>
              </a:ext>
            </a:extLst>
          </p:cNvPr>
          <p:cNvSpPr txBox="1"/>
          <p:nvPr/>
        </p:nvSpPr>
        <p:spPr>
          <a:xfrm>
            <a:off x="1399611" y="3600343"/>
            <a:ext cx="2181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Approach</a:t>
            </a:r>
            <a:endParaRPr lang="zh-CN" altLang="en-US" sz="480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427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03121" y="317764"/>
            <a:ext cx="4196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</a:rPr>
              <a:t>B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</a:rPr>
              <a:t>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</a:rPr>
              <a:t>Benefit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</a:rPr>
              <a:t>，好处）：</a:t>
            </a: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DF36DE1F-8945-4FC8-9A0A-768F7BF5AAE0}"/>
              </a:ext>
            </a:extLst>
          </p:cNvPr>
          <p:cNvSpPr/>
          <p:nvPr/>
        </p:nvSpPr>
        <p:spPr>
          <a:xfrm>
            <a:off x="8226192" y="3087052"/>
            <a:ext cx="64770" cy="68389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4F0D5FD2-46CA-4F55-85CE-861212F8678F}"/>
              </a:ext>
            </a:extLst>
          </p:cNvPr>
          <p:cNvSpPr/>
          <p:nvPr/>
        </p:nvSpPr>
        <p:spPr>
          <a:xfrm>
            <a:off x="1197251" y="2971758"/>
            <a:ext cx="64770" cy="68389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23045694-65AC-400C-AB0B-CFD9465654CF}"/>
              </a:ext>
            </a:extLst>
          </p:cNvPr>
          <p:cNvSpPr/>
          <p:nvPr/>
        </p:nvSpPr>
        <p:spPr>
          <a:xfrm>
            <a:off x="7607095" y="1119352"/>
            <a:ext cx="804001" cy="8040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6E07F6A-2C8D-2186-0ABD-08CDF2B26956}"/>
              </a:ext>
            </a:extLst>
          </p:cNvPr>
          <p:cNvGrpSpPr/>
          <p:nvPr/>
        </p:nvGrpSpPr>
        <p:grpSpPr>
          <a:xfrm>
            <a:off x="1376709" y="1710050"/>
            <a:ext cx="2312670" cy="4012577"/>
            <a:chOff x="1376709" y="1710050"/>
            <a:chExt cx="2312670" cy="4012577"/>
          </a:xfrm>
        </p:grpSpPr>
        <p:sp>
          <p:nvSpPr>
            <p:cNvPr id="8" name="TextBox 17">
              <a:extLst>
                <a:ext uri="{FF2B5EF4-FFF2-40B4-BE49-F238E27FC236}">
                  <a16:creationId xmlns:a16="http://schemas.microsoft.com/office/drawing/2014/main" id="{30E6EE37-57FF-4AA0-8801-7D8B3AB1A503}"/>
                </a:ext>
              </a:extLst>
            </p:cNvPr>
            <p:cNvSpPr txBox="1"/>
            <p:nvPr/>
          </p:nvSpPr>
          <p:spPr>
            <a:xfrm>
              <a:off x="1376709" y="3137304"/>
              <a:ext cx="231267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kumimoji="0" lang="zh-CN" altLang="zh-CN" sz="18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提供了一个自由创作和展示个人才华的平台，支持多样化的视频内容形式，满足不同兴趣爱好者的需求。用户能在观看中获得丰富多彩的内容，同时还能通过互动与创作者建立连接。</a:t>
              </a:r>
              <a:endPara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41AC8C88-1A1F-D03F-9CAB-0CC5ED443C71}"/>
                </a:ext>
              </a:extLst>
            </p:cNvPr>
            <p:cNvSpPr/>
            <p:nvPr/>
          </p:nvSpPr>
          <p:spPr>
            <a:xfrm>
              <a:off x="1715403" y="1710050"/>
              <a:ext cx="1469586" cy="107841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32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Times New Roman" panose="02020603050405020304" pitchFamily="18" charset="0"/>
                </a:rPr>
                <a:t>用户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50C11AA-BA3F-DB5A-58D7-E2A34D7A67C2}"/>
              </a:ext>
            </a:extLst>
          </p:cNvPr>
          <p:cNvGrpSpPr/>
          <p:nvPr/>
        </p:nvGrpSpPr>
        <p:grpSpPr>
          <a:xfrm>
            <a:off x="8373636" y="1770208"/>
            <a:ext cx="2412367" cy="3458579"/>
            <a:chOff x="8373636" y="1770208"/>
            <a:chExt cx="2412367" cy="3458579"/>
          </a:xfrm>
        </p:grpSpPr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id="{8B085C0A-275F-460E-9646-5E61A7B5F65D}"/>
                </a:ext>
              </a:extLst>
            </p:cNvPr>
            <p:cNvSpPr txBox="1"/>
            <p:nvPr/>
          </p:nvSpPr>
          <p:spPr>
            <a:xfrm>
              <a:off x="8373636" y="3197462"/>
              <a:ext cx="241236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       </a:t>
              </a:r>
              <a:r>
                <a:rPr kumimoji="0" lang="zh-CN" altLang="zh-CN" sz="18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该平台不仅可以帮助创作者展示自己的才华，还能提供多元的变现渠道，增加收益。同时，平台简化了视频制作的流程，提高了内容创作效率。</a:t>
              </a:r>
              <a:endPara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0C35CF86-25AC-F279-E5B2-2C353B0F96E1}"/>
                </a:ext>
              </a:extLst>
            </p:cNvPr>
            <p:cNvGrpSpPr/>
            <p:nvPr/>
          </p:nvGrpSpPr>
          <p:grpSpPr>
            <a:xfrm>
              <a:off x="8690576" y="1770208"/>
              <a:ext cx="1622076" cy="1150596"/>
              <a:chOff x="4300035" y="1703797"/>
              <a:chExt cx="1622076" cy="1150596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7778C6DB-7EE2-6100-D707-6247AA5F0FEF}"/>
                  </a:ext>
                </a:extLst>
              </p:cNvPr>
              <p:cNvSpPr/>
              <p:nvPr/>
            </p:nvSpPr>
            <p:spPr>
              <a:xfrm>
                <a:off x="4300035" y="1703797"/>
                <a:ext cx="1554794" cy="115059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5A63BD0-5159-18AE-6509-BEBB1143429A}"/>
                  </a:ext>
                </a:extLst>
              </p:cNvPr>
              <p:cNvSpPr txBox="1"/>
              <p:nvPr/>
            </p:nvSpPr>
            <p:spPr>
              <a:xfrm>
                <a:off x="4300035" y="1986708"/>
                <a:ext cx="16220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2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华文行楷" panose="02010800040101010101" pitchFamily="2" charset="-122"/>
                    <a:ea typeface="华文行楷" panose="02010800040101010101" pitchFamily="2" charset="-122"/>
                    <a:cs typeface="Times New Roman" panose="02020603050405020304" pitchFamily="18" charset="0"/>
                  </a:rPr>
                  <a:t>创作者</a:t>
                </a:r>
              </a:p>
            </p:txBody>
          </p:sp>
        </p:grp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447B63C9-F750-CBCF-C058-C1844B4D8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17" y="1361101"/>
            <a:ext cx="2619338" cy="206789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C937C0F-F8C8-BF6C-079F-D2A580AC2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16" y="3655653"/>
            <a:ext cx="2766782" cy="223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2062C7C6-A94E-31ED-294D-A25663C2E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64" y="5159070"/>
            <a:ext cx="1304094" cy="1275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1058073" y="317764"/>
            <a:ext cx="5973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</a:rPr>
              <a:t>C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</a:rPr>
              <a:t>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</a:rPr>
              <a:t>Competitors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</a:rPr>
              <a:t>，竞争对手）：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67111DE-A96E-4EE5-BF8A-6C6D57B3EDA9}"/>
              </a:ext>
            </a:extLst>
          </p:cNvPr>
          <p:cNvSpPr txBox="1"/>
          <p:nvPr/>
        </p:nvSpPr>
        <p:spPr>
          <a:xfrm>
            <a:off x="1139519" y="2480776"/>
            <a:ext cx="5666428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主要竞争对手包括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YouTube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、抖音、快手等。与这些平台相比，新平台的差异化竞争策略可以体现在：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更简洁的用户体验设计，减少冗余广告，提升观看体验。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提供更友好的创作者收益机制，特别是对中小创作者的扶持计划。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通过更开放的审核机制，支持更多元的内容创作，而非只限于热门或潮流话题。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提供社区运营工具，帮助创作者更好地管理粉丝群体，提高用户黏性。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3F08349-5C1B-9E5F-E326-B7EBDD1C2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5" r="10381"/>
          <a:stretch/>
        </p:blipFill>
        <p:spPr>
          <a:xfrm>
            <a:off x="9876939" y="3165202"/>
            <a:ext cx="1404600" cy="1493470"/>
          </a:xfrm>
          <a:prstGeom prst="ellipse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9BD5DDC-8CE3-92F5-84D2-180866B42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t="17088" r="14717" b="14933"/>
          <a:stretch/>
        </p:blipFill>
        <p:spPr>
          <a:xfrm>
            <a:off x="7361411" y="2533121"/>
            <a:ext cx="1404600" cy="1378816"/>
          </a:xfrm>
          <a:prstGeom prst="ellipse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15A5577-C0F6-3979-6ACD-C9F8307A9B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6" t="16839" r="16610" b="17944"/>
          <a:stretch/>
        </p:blipFill>
        <p:spPr>
          <a:xfrm>
            <a:off x="8110138" y="4828610"/>
            <a:ext cx="1404600" cy="1389968"/>
          </a:xfrm>
          <a:prstGeom prst="ellipse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5E07368-5F86-12A7-B304-ED602CC70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38" y="317764"/>
            <a:ext cx="2617015" cy="252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述职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dh3yr22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1108</Words>
  <Application>Microsoft Office PowerPoint</Application>
  <PresentationFormat>宽屏</PresentationFormat>
  <Paragraphs>136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方正粗谭黑简体</vt:lpstr>
      <vt:lpstr>方正舒体</vt:lpstr>
      <vt:lpstr>华文行楷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简洁述职报告</dc:title>
  <dc:creator>第一PPT</dc:creator>
  <cp:keywords>www.1ppt.com</cp:keywords>
  <dc:description>www.1ppt.com</dc:description>
  <cp:lastModifiedBy>墨 倪</cp:lastModifiedBy>
  <cp:revision>77</cp:revision>
  <dcterms:created xsi:type="dcterms:W3CDTF">2019-06-11T09:29:47Z</dcterms:created>
  <dcterms:modified xsi:type="dcterms:W3CDTF">2024-09-25T02:54:48Z</dcterms:modified>
</cp:coreProperties>
</file>