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75" r:id="rId5"/>
    <p:sldId id="257" r:id="rId6"/>
    <p:sldId id="258" r:id="rId7"/>
    <p:sldId id="266" r:id="rId8"/>
    <p:sldId id="259" r:id="rId9"/>
    <p:sldId id="287" r:id="rId10"/>
    <p:sldId id="288" r:id="rId11"/>
    <p:sldId id="289" r:id="rId12"/>
    <p:sldId id="290" r:id="rId13"/>
    <p:sldId id="291" r:id="rId14"/>
    <p:sldId id="292" r:id="rId15"/>
    <p:sldId id="267" r:id="rId16"/>
    <p:sldId id="260" r:id="rId17"/>
    <p:sldId id="261" r:id="rId18"/>
    <p:sldId id="262" r:id="rId19"/>
    <p:sldId id="263" r:id="rId20"/>
    <p:sldId id="264" r:id="rId21"/>
    <p:sldId id="265" r:id="rId22"/>
  </p:sldIdLst>
  <p:sldSz cx="14630400" cy="8229600"/>
  <p:notesSz cx="8229600" cy="14630400"/>
  <p:embeddedFontLst>
    <p:embeddedFont>
      <p:font typeface="Platypi Medium" pitchFamily="34" charset="0"/>
      <p:regular r:id="rId26"/>
    </p:embeddedFont>
    <p:embeddedFont>
      <p:font typeface="Platypi Medium" pitchFamily="34" charset="-122"/>
      <p:regular r:id="rId27"/>
    </p:embeddedFont>
    <p:embeddedFont>
      <p:font typeface="Platypi Medium" pitchFamily="34" charset="-120"/>
      <p:regular r:id="rId28"/>
    </p:embeddedFont>
    <p:embeddedFont>
      <p:font typeface="Source Serif 4" panose="02040603050405020204" pitchFamily="34" charset="0"/>
      <p:bold r:id="rId29"/>
    </p:embeddedFont>
    <p:embeddedFont>
      <p:font typeface="Source Serif 4" panose="02040603050405020204" pitchFamily="34" charset="-122"/>
      <p:bold r:id="rId30"/>
    </p:embeddedFont>
    <p:embeddedFont>
      <p:font typeface="Source Serif 4" panose="02040603050405020204" pitchFamily="34" charset="-120"/>
      <p:bold r:id="rId31"/>
    </p:embeddedFont>
    <p:embeddedFont>
      <p:font typeface="等线" panose="02010600030101010101" charset="-122"/>
      <p:regular r:id="rId32"/>
    </p:embeddedFont>
    <p:embeddedFont>
      <p:font typeface="Calibri" panose="020F0502020204030204" charset="0"/>
      <p:regular r:id="rId33"/>
      <p:bold r:id="rId34"/>
      <p:italic r:id="rId35"/>
      <p:boldItalic r:id="rId36"/>
    </p:embeddedFont>
  </p:embeddedFontLst>
  <p:custDataLst>
    <p:tags r:id="rId37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tags" Target="tags/tag138.xml"/><Relationship Id="rId36" Type="http://schemas.openxmlformats.org/officeDocument/2006/relationships/font" Target="fonts/font11.fntdata"/><Relationship Id="rId35" Type="http://schemas.openxmlformats.org/officeDocument/2006/relationships/font" Target="fonts/font10.fntdata"/><Relationship Id="rId34" Type="http://schemas.openxmlformats.org/officeDocument/2006/relationships/font" Target="fonts/font9.fntdata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F3F0"/>
          </a:solidFill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1.xml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image" Target="../media/image23.png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2" Type="http://schemas.openxmlformats.org/officeDocument/2006/relationships/notesSlide" Target="../notesSlides/notesSlide7.xml"/><Relationship Id="rId21" Type="http://schemas.openxmlformats.org/officeDocument/2006/relationships/slideLayout" Target="../slideLayouts/slideLayout8.xml"/><Relationship Id="rId20" Type="http://schemas.openxmlformats.org/officeDocument/2006/relationships/tags" Target="../tags/tag42.xml"/><Relationship Id="rId2" Type="http://schemas.openxmlformats.org/officeDocument/2006/relationships/tags" Target="../tags/tag24.xml"/><Relationship Id="rId19" Type="http://schemas.openxmlformats.org/officeDocument/2006/relationships/tags" Target="../tags/tag41.xml"/><Relationship Id="rId18" Type="http://schemas.openxmlformats.org/officeDocument/2006/relationships/tags" Target="../tags/tag40.xml"/><Relationship Id="rId17" Type="http://schemas.openxmlformats.org/officeDocument/2006/relationships/tags" Target="../tags/tag39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tags" Target="../tags/tag33.xml"/><Relationship Id="rId10" Type="http://schemas.openxmlformats.org/officeDocument/2006/relationships/tags" Target="../tags/tag32.xml"/><Relationship Id="rId1" Type="http://schemas.openxmlformats.org/officeDocument/2006/relationships/tags" Target="../tags/tag2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28.png"/><Relationship Id="rId7" Type="http://schemas.openxmlformats.org/officeDocument/2006/relationships/image" Target="../media/image27.png"/><Relationship Id="rId6" Type="http://schemas.openxmlformats.org/officeDocument/2006/relationships/tags" Target="../tags/tag48.xml"/><Relationship Id="rId53" Type="http://schemas.openxmlformats.org/officeDocument/2006/relationships/notesSlide" Target="../notesSlides/notesSlide8.xml"/><Relationship Id="rId52" Type="http://schemas.openxmlformats.org/officeDocument/2006/relationships/slideLayout" Target="../slideLayouts/slideLayout9.xml"/><Relationship Id="rId51" Type="http://schemas.openxmlformats.org/officeDocument/2006/relationships/tags" Target="../tags/tag90.xml"/><Relationship Id="rId50" Type="http://schemas.openxmlformats.org/officeDocument/2006/relationships/tags" Target="../tags/tag89.xml"/><Relationship Id="rId5" Type="http://schemas.openxmlformats.org/officeDocument/2006/relationships/tags" Target="../tags/tag47.xml"/><Relationship Id="rId49" Type="http://schemas.openxmlformats.org/officeDocument/2006/relationships/tags" Target="../tags/tag88.xml"/><Relationship Id="rId48" Type="http://schemas.openxmlformats.org/officeDocument/2006/relationships/tags" Target="../tags/tag87.xml"/><Relationship Id="rId47" Type="http://schemas.openxmlformats.org/officeDocument/2006/relationships/tags" Target="../tags/tag86.xml"/><Relationship Id="rId46" Type="http://schemas.openxmlformats.org/officeDocument/2006/relationships/tags" Target="../tags/tag85.xml"/><Relationship Id="rId45" Type="http://schemas.openxmlformats.org/officeDocument/2006/relationships/tags" Target="../tags/tag84.xml"/><Relationship Id="rId44" Type="http://schemas.openxmlformats.org/officeDocument/2006/relationships/tags" Target="../tags/tag83.xml"/><Relationship Id="rId43" Type="http://schemas.openxmlformats.org/officeDocument/2006/relationships/tags" Target="../tags/tag82.xml"/><Relationship Id="rId42" Type="http://schemas.openxmlformats.org/officeDocument/2006/relationships/tags" Target="../tags/tag81.xml"/><Relationship Id="rId41" Type="http://schemas.openxmlformats.org/officeDocument/2006/relationships/tags" Target="../tags/tag80.xml"/><Relationship Id="rId40" Type="http://schemas.openxmlformats.org/officeDocument/2006/relationships/tags" Target="../tags/tag79.xml"/><Relationship Id="rId4" Type="http://schemas.openxmlformats.org/officeDocument/2006/relationships/tags" Target="../tags/tag46.xml"/><Relationship Id="rId39" Type="http://schemas.openxmlformats.org/officeDocument/2006/relationships/tags" Target="../tags/tag78.xml"/><Relationship Id="rId38" Type="http://schemas.openxmlformats.org/officeDocument/2006/relationships/tags" Target="../tags/tag77.xml"/><Relationship Id="rId37" Type="http://schemas.openxmlformats.org/officeDocument/2006/relationships/tags" Target="../tags/tag76.xml"/><Relationship Id="rId36" Type="http://schemas.openxmlformats.org/officeDocument/2006/relationships/tags" Target="../tags/tag75.xml"/><Relationship Id="rId35" Type="http://schemas.openxmlformats.org/officeDocument/2006/relationships/tags" Target="../tags/tag74.xml"/><Relationship Id="rId34" Type="http://schemas.openxmlformats.org/officeDocument/2006/relationships/tags" Target="../tags/tag73.xml"/><Relationship Id="rId33" Type="http://schemas.openxmlformats.org/officeDocument/2006/relationships/tags" Target="../tags/tag72.xml"/><Relationship Id="rId32" Type="http://schemas.openxmlformats.org/officeDocument/2006/relationships/tags" Target="../tags/tag71.xml"/><Relationship Id="rId31" Type="http://schemas.openxmlformats.org/officeDocument/2006/relationships/tags" Target="../tags/tag70.xml"/><Relationship Id="rId30" Type="http://schemas.openxmlformats.org/officeDocument/2006/relationships/tags" Target="../tags/tag69.xml"/><Relationship Id="rId3" Type="http://schemas.openxmlformats.org/officeDocument/2006/relationships/tags" Target="../tags/tag45.xml"/><Relationship Id="rId29" Type="http://schemas.openxmlformats.org/officeDocument/2006/relationships/tags" Target="../tags/tag68.xml"/><Relationship Id="rId28" Type="http://schemas.openxmlformats.org/officeDocument/2006/relationships/tags" Target="../tags/tag67.xml"/><Relationship Id="rId27" Type="http://schemas.openxmlformats.org/officeDocument/2006/relationships/tags" Target="../tags/tag66.xml"/><Relationship Id="rId26" Type="http://schemas.openxmlformats.org/officeDocument/2006/relationships/tags" Target="../tags/tag65.xml"/><Relationship Id="rId25" Type="http://schemas.openxmlformats.org/officeDocument/2006/relationships/tags" Target="../tags/tag64.xml"/><Relationship Id="rId24" Type="http://schemas.openxmlformats.org/officeDocument/2006/relationships/tags" Target="../tags/tag63.xml"/><Relationship Id="rId23" Type="http://schemas.openxmlformats.org/officeDocument/2006/relationships/tags" Target="../tags/tag62.xml"/><Relationship Id="rId22" Type="http://schemas.openxmlformats.org/officeDocument/2006/relationships/tags" Target="../tags/tag61.xml"/><Relationship Id="rId21" Type="http://schemas.openxmlformats.org/officeDocument/2006/relationships/tags" Target="../tags/tag60.xml"/><Relationship Id="rId20" Type="http://schemas.openxmlformats.org/officeDocument/2006/relationships/tags" Target="../tags/tag59.xml"/><Relationship Id="rId2" Type="http://schemas.openxmlformats.org/officeDocument/2006/relationships/tags" Target="../tags/tag44.xml"/><Relationship Id="rId19" Type="http://schemas.openxmlformats.org/officeDocument/2006/relationships/tags" Target="../tags/tag58.xml"/><Relationship Id="rId18" Type="http://schemas.openxmlformats.org/officeDocument/2006/relationships/tags" Target="../tags/tag57.xml"/><Relationship Id="rId17" Type="http://schemas.openxmlformats.org/officeDocument/2006/relationships/tags" Target="../tags/tag56.xml"/><Relationship Id="rId16" Type="http://schemas.openxmlformats.org/officeDocument/2006/relationships/tags" Target="../tags/tag55.xml"/><Relationship Id="rId15" Type="http://schemas.openxmlformats.org/officeDocument/2006/relationships/tags" Target="../tags/tag54.xml"/><Relationship Id="rId14" Type="http://schemas.openxmlformats.org/officeDocument/2006/relationships/tags" Target="../tags/tag53.xml"/><Relationship Id="rId13" Type="http://schemas.openxmlformats.org/officeDocument/2006/relationships/tags" Target="../tags/tag52.xml"/><Relationship Id="rId12" Type="http://schemas.openxmlformats.org/officeDocument/2006/relationships/tags" Target="../tags/tag51.xml"/><Relationship Id="rId11" Type="http://schemas.openxmlformats.org/officeDocument/2006/relationships/tags" Target="../tags/tag50.xml"/><Relationship Id="rId10" Type="http://schemas.openxmlformats.org/officeDocument/2006/relationships/tags" Target="../tags/tag49.xml"/><Relationship Id="rId1" Type="http://schemas.openxmlformats.org/officeDocument/2006/relationships/tags" Target="../tags/tag43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0" Type="http://schemas.openxmlformats.org/officeDocument/2006/relationships/notesSlide" Target="../notesSlides/notesSlide9.xml"/><Relationship Id="rId4" Type="http://schemas.openxmlformats.org/officeDocument/2006/relationships/tags" Target="../tags/tag93.xml"/><Relationship Id="rId39" Type="http://schemas.openxmlformats.org/officeDocument/2006/relationships/slideLayout" Target="../slideLayouts/slideLayout10.xml"/><Relationship Id="rId38" Type="http://schemas.openxmlformats.org/officeDocument/2006/relationships/tags" Target="../tags/tag127.xml"/><Relationship Id="rId37" Type="http://schemas.openxmlformats.org/officeDocument/2006/relationships/tags" Target="../tags/tag126.xml"/><Relationship Id="rId36" Type="http://schemas.openxmlformats.org/officeDocument/2006/relationships/tags" Target="../tags/tag125.xml"/><Relationship Id="rId35" Type="http://schemas.openxmlformats.org/officeDocument/2006/relationships/tags" Target="../tags/tag124.xml"/><Relationship Id="rId34" Type="http://schemas.openxmlformats.org/officeDocument/2006/relationships/tags" Target="../tags/tag123.xml"/><Relationship Id="rId33" Type="http://schemas.openxmlformats.org/officeDocument/2006/relationships/tags" Target="../tags/tag122.xml"/><Relationship Id="rId32" Type="http://schemas.openxmlformats.org/officeDocument/2006/relationships/tags" Target="../tags/tag121.xml"/><Relationship Id="rId31" Type="http://schemas.openxmlformats.org/officeDocument/2006/relationships/tags" Target="../tags/tag120.xml"/><Relationship Id="rId30" Type="http://schemas.openxmlformats.org/officeDocument/2006/relationships/tags" Target="../tags/tag119.xml"/><Relationship Id="rId3" Type="http://schemas.openxmlformats.org/officeDocument/2006/relationships/tags" Target="../tags/tag92.xml"/><Relationship Id="rId29" Type="http://schemas.openxmlformats.org/officeDocument/2006/relationships/tags" Target="../tags/tag118.xml"/><Relationship Id="rId28" Type="http://schemas.openxmlformats.org/officeDocument/2006/relationships/tags" Target="../tags/tag117.xml"/><Relationship Id="rId27" Type="http://schemas.openxmlformats.org/officeDocument/2006/relationships/tags" Target="../tags/tag116.xml"/><Relationship Id="rId26" Type="http://schemas.openxmlformats.org/officeDocument/2006/relationships/tags" Target="../tags/tag115.xml"/><Relationship Id="rId25" Type="http://schemas.openxmlformats.org/officeDocument/2006/relationships/tags" Target="../tags/tag114.xml"/><Relationship Id="rId24" Type="http://schemas.openxmlformats.org/officeDocument/2006/relationships/tags" Target="../tags/tag113.xml"/><Relationship Id="rId23" Type="http://schemas.openxmlformats.org/officeDocument/2006/relationships/tags" Target="../tags/tag112.xml"/><Relationship Id="rId22" Type="http://schemas.openxmlformats.org/officeDocument/2006/relationships/tags" Target="../tags/tag111.xml"/><Relationship Id="rId21" Type="http://schemas.openxmlformats.org/officeDocument/2006/relationships/tags" Target="../tags/tag110.xml"/><Relationship Id="rId20" Type="http://schemas.openxmlformats.org/officeDocument/2006/relationships/tags" Target="../tags/tag109.xml"/><Relationship Id="rId2" Type="http://schemas.openxmlformats.org/officeDocument/2006/relationships/tags" Target="../tags/tag91.xml"/><Relationship Id="rId19" Type="http://schemas.openxmlformats.org/officeDocument/2006/relationships/tags" Target="../tags/tag108.xml"/><Relationship Id="rId18" Type="http://schemas.openxmlformats.org/officeDocument/2006/relationships/tags" Target="../tags/tag107.xml"/><Relationship Id="rId17" Type="http://schemas.openxmlformats.org/officeDocument/2006/relationships/tags" Target="../tags/tag106.xml"/><Relationship Id="rId16" Type="http://schemas.openxmlformats.org/officeDocument/2006/relationships/tags" Target="../tags/tag105.xml"/><Relationship Id="rId15" Type="http://schemas.openxmlformats.org/officeDocument/2006/relationships/tags" Target="../tags/tag104.xml"/><Relationship Id="rId14" Type="http://schemas.openxmlformats.org/officeDocument/2006/relationships/tags" Target="../tags/tag103.xml"/><Relationship Id="rId13" Type="http://schemas.openxmlformats.org/officeDocument/2006/relationships/tags" Target="../tags/tag102.xml"/><Relationship Id="rId12" Type="http://schemas.openxmlformats.org/officeDocument/2006/relationships/tags" Target="../tags/tag101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133.xml"/><Relationship Id="rId8" Type="http://schemas.openxmlformats.org/officeDocument/2006/relationships/tags" Target="../tags/tag132.xml"/><Relationship Id="rId7" Type="http://schemas.openxmlformats.org/officeDocument/2006/relationships/tags" Target="../tags/tag131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8" Type="http://schemas.openxmlformats.org/officeDocument/2006/relationships/notesSlide" Target="../notesSlides/notesSlide10.xml"/><Relationship Id="rId17" Type="http://schemas.openxmlformats.org/officeDocument/2006/relationships/slideLayout" Target="../slideLayouts/slideLayout11.xml"/><Relationship Id="rId16" Type="http://schemas.openxmlformats.org/officeDocument/2006/relationships/image" Target="../media/image36.png"/><Relationship Id="rId15" Type="http://schemas.openxmlformats.org/officeDocument/2006/relationships/image" Target="../media/image35.png"/><Relationship Id="rId14" Type="http://schemas.openxmlformats.org/officeDocument/2006/relationships/image" Target="../media/image34.png"/><Relationship Id="rId13" Type="http://schemas.openxmlformats.org/officeDocument/2006/relationships/tags" Target="../tags/tag137.xml"/><Relationship Id="rId12" Type="http://schemas.openxmlformats.org/officeDocument/2006/relationships/tags" Target="../tags/tag136.xml"/><Relationship Id="rId11" Type="http://schemas.openxmlformats.org/officeDocument/2006/relationships/tags" Target="../tags/tag135.xml"/><Relationship Id="rId10" Type="http://schemas.openxmlformats.org/officeDocument/2006/relationships/tags" Target="../tags/tag134.xml"/><Relationship Id="rId1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6900" y="946785"/>
            <a:ext cx="8546465" cy="2905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00"/>
              </a:lnSpc>
              <a:buNone/>
            </a:pPr>
            <a:r>
              <a:rPr lang="en-US" sz="96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晴空 ClearSky</a:t>
            </a:r>
            <a:endParaRPr lang="en-US" sz="9600" dirty="0">
              <a:solidFill>
                <a:srgbClr val="201B18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21043" y="4146709"/>
            <a:ext cx="4955857" cy="56328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4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大学生心理健康服务平台</a:t>
            </a:r>
            <a:endParaRPr lang="en-US" sz="4400" dirty="0">
              <a:solidFill>
                <a:srgbClr val="201B18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21043" y="4782026"/>
            <a:ext cx="3964424" cy="45065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40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需求分析报告</a:t>
            </a:r>
            <a:endParaRPr lang="en-US" sz="4000" dirty="0">
              <a:solidFill>
                <a:srgbClr val="201B18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21043" y="5503069"/>
            <a:ext cx="7701915" cy="36052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400" dirty="0">
                <a:solidFill>
                  <a:srgbClr val="3E2513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专业、简洁、温和</a:t>
            </a:r>
            <a:r>
              <a:rPr lang="en-US" sz="2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：高校心理健康管理体系的数字化构建</a:t>
            </a:r>
            <a:endParaRPr lang="en-US" sz="2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721043" y="6066353"/>
            <a:ext cx="7701915" cy="1666994"/>
          </a:xfrm>
          <a:prstGeom prst="roundRect">
            <a:avLst>
              <a:gd name="adj" fmla="val 1622"/>
            </a:avLst>
          </a:prstGeom>
          <a:solidFill>
            <a:srgbClr val="EDD5C4"/>
          </a:solidFill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303" y="6339602"/>
            <a:ext cx="225266" cy="18026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06830" y="6291620"/>
            <a:ext cx="6935867" cy="28836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团队名称：[</a:t>
            </a:r>
            <a:r>
              <a:rPr lang="zh-CN" altLang="en-US" sz="2000" dirty="0">
                <a:solidFill>
                  <a:srgbClr val="000000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晴空</a:t>
            </a:r>
            <a:r>
              <a:rPr lang="en-US" altLang="zh-CN" sz="2000" dirty="0">
                <a:solidFill>
                  <a:srgbClr val="000000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ClearSky</a:t>
            </a:r>
            <a:r>
              <a:rPr lang="en-US" sz="2000" dirty="0">
                <a:solidFill>
                  <a:srgbClr val="000000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]</a:t>
            </a:r>
            <a:endParaRPr lang="en-US" sz="2000" dirty="0">
              <a:solidFill>
                <a:srgbClr val="000000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1306830" y="6742152"/>
            <a:ext cx="6935867" cy="28836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软件工程 | </a:t>
            </a:r>
            <a:r>
              <a:rPr lang="zh-CN" altLang="en-US" sz="2000" dirty="0"/>
              <a:t>需求分析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62255" y="305435"/>
            <a:ext cx="7315200" cy="7042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indent="0" algn="l">
              <a:lnSpc>
                <a:spcPts val="3800"/>
              </a:lnSpc>
              <a:buNone/>
            </a:pPr>
            <a:r>
              <a:rPr lang="zh-CN" altLang="en-US" sz="40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  <a:sym typeface="+mn-ea"/>
              </a:rPr>
              <a:t>目录</a:t>
            </a:r>
            <a:endParaRPr lang="zh-CN" altLang="en-US" sz="4000" dirty="0">
              <a:solidFill>
                <a:srgbClr val="201B18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  <a:sym typeface="+mn-ea"/>
            </a:endParaRPr>
          </a:p>
        </p:txBody>
      </p:sp>
      <p:grpSp>
        <p:nvGrpSpPr>
          <p:cNvPr id="24" name="组合 23"/>
          <p:cNvGrpSpPr/>
          <p:nvPr>
            <p:custDataLst>
              <p:tags r:id="rId1"/>
            </p:custDataLst>
          </p:nvPr>
        </p:nvGrpSpPr>
        <p:grpSpPr>
          <a:xfrm>
            <a:off x="685165" y="962706"/>
            <a:ext cx="13237374" cy="6957758"/>
            <a:chOff x="1052" y="1604"/>
            <a:chExt cx="20552" cy="8168"/>
          </a:xfrm>
        </p:grpSpPr>
        <p:grpSp>
          <p:nvGrpSpPr>
            <p:cNvPr id="12" name="组合 11"/>
            <p:cNvGrpSpPr/>
            <p:nvPr/>
          </p:nvGrpSpPr>
          <p:grpSpPr>
            <a:xfrm>
              <a:off x="1052" y="1604"/>
              <a:ext cx="20552" cy="5433"/>
              <a:chOff x="1052" y="1604"/>
              <a:chExt cx="20552" cy="5433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1052" y="1604"/>
                <a:ext cx="20552" cy="1847"/>
                <a:chOff x="1136" y="4557"/>
                <a:chExt cx="20552" cy="1847"/>
              </a:xfrm>
            </p:grpSpPr>
            <p:sp>
              <p:nvSpPr>
                <p:cNvPr id="5" name="Shape 3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1172" y="4557"/>
                  <a:ext cx="20516" cy="951"/>
                </a:xfrm>
                <a:prstGeom prst="rect">
                  <a:avLst/>
                </a:prstGeom>
                <a:solidFill>
                  <a:srgbClr val="FFFFFF">
                    <a:alpha val="4000"/>
                  </a:srgbClr>
                </a:solidFill>
              </p:spPr>
              <p:txBody>
                <a:bodyPr/>
                <a:p>
                  <a:r>
                    <a:rPr lang="zh-CN" altLang="en-US" sz="2800"/>
                    <a:t>一、项目背景与核心目标</a:t>
                  </a:r>
                  <a:endParaRPr lang="zh-CN" altLang="en-US" sz="2800"/>
                </a:p>
              </p:txBody>
            </p:sp>
            <p:sp>
              <p:nvSpPr>
                <p:cNvPr id="9" name="Shape 7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1136" y="5505"/>
                  <a:ext cx="20516" cy="899"/>
                </a:xfrm>
                <a:prstGeom prst="rect">
                  <a:avLst/>
                </a:prstGeom>
                <a:solidFill>
                  <a:srgbClr val="000000">
                    <a:alpha val="4000"/>
                  </a:srgbClr>
                </a:solidFill>
              </p:spPr>
              <p:txBody>
                <a:bodyPr/>
                <a:p>
                  <a:pPr algn="l">
                    <a:buClrTx/>
                    <a:buSzTx/>
                    <a:buFontTx/>
                  </a:pPr>
                  <a:r>
                    <a:rPr lang="zh-CN" altLang="en-US" sz="2800"/>
                    <a:t>二、核心用户角色与典型场景分析</a:t>
                  </a:r>
                  <a:endParaRPr lang="zh-CN" altLang="en-US" sz="2800"/>
                </a:p>
              </p:txBody>
            </p:sp>
          </p:grpSp>
          <p:grpSp>
            <p:nvGrpSpPr>
              <p:cNvPr id="4" name="组合 3"/>
              <p:cNvGrpSpPr/>
              <p:nvPr/>
            </p:nvGrpSpPr>
            <p:grpSpPr>
              <a:xfrm>
                <a:off x="1052" y="3464"/>
                <a:ext cx="20534" cy="1780"/>
                <a:chOff x="1136" y="4621"/>
                <a:chExt cx="20534" cy="1780"/>
              </a:xfrm>
            </p:grpSpPr>
            <p:sp>
              <p:nvSpPr>
                <p:cNvPr id="6" name="Shape 3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1154" y="4621"/>
                  <a:ext cx="20516" cy="951"/>
                </a:xfrm>
                <a:prstGeom prst="rect">
                  <a:avLst/>
                </a:prstGeom>
                <a:solidFill>
                  <a:srgbClr val="FFFFFF">
                    <a:alpha val="4000"/>
                  </a:srgbClr>
                </a:solidFill>
              </p:spPr>
              <p:txBody>
                <a:bodyPr/>
                <a:p>
                  <a:pPr algn="l">
                    <a:buClrTx/>
                    <a:buSzTx/>
                    <a:buFontTx/>
                  </a:pPr>
                  <a:r>
                    <a:rPr lang="zh-CN" altLang="en-US" sz="2800"/>
                    <a:t>三、五大功能模块</a:t>
                  </a:r>
                  <a:endParaRPr lang="zh-CN" altLang="en-US" sz="2800"/>
                </a:p>
              </p:txBody>
            </p:sp>
            <p:sp>
              <p:nvSpPr>
                <p:cNvPr id="7" name="Shape 7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136" y="5502"/>
                  <a:ext cx="20516" cy="899"/>
                </a:xfrm>
                <a:prstGeom prst="rect">
                  <a:avLst/>
                </a:prstGeom>
                <a:solidFill>
                  <a:srgbClr val="000000">
                    <a:alpha val="4000"/>
                  </a:srgbClr>
                </a:solidFill>
              </p:spPr>
              <p:txBody>
                <a:bodyPr/>
                <a:p>
                  <a:pPr algn="l">
                    <a:buClrTx/>
                    <a:buSzTx/>
                    <a:buFontTx/>
                  </a:pPr>
                  <a:r>
                    <a:rPr lang="zh-CN" altLang="en-US" sz="2800"/>
                    <a:t>四、系统结构与核心用况</a:t>
                  </a:r>
                  <a:endParaRPr lang="zh-CN" altLang="en-US" sz="2800"/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1052" y="5249"/>
                <a:ext cx="20534" cy="1788"/>
                <a:chOff x="1118" y="4610"/>
                <a:chExt cx="20534" cy="1788"/>
              </a:xfrm>
            </p:grpSpPr>
            <p:sp>
              <p:nvSpPr>
                <p:cNvPr id="10" name="Shape 3"/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1118" y="4610"/>
                  <a:ext cx="20516" cy="951"/>
                </a:xfrm>
                <a:prstGeom prst="rect">
                  <a:avLst/>
                </a:prstGeom>
                <a:solidFill>
                  <a:srgbClr val="FFFFFF">
                    <a:alpha val="4000"/>
                  </a:srgbClr>
                </a:solidFill>
              </p:spPr>
              <p:txBody>
                <a:bodyPr/>
                <a:p>
                  <a:pPr algn="l">
                    <a:buClrTx/>
                    <a:buSzTx/>
                    <a:buFontTx/>
                  </a:pPr>
                  <a:r>
                    <a:rPr lang="zh-CN" altLang="en-US" sz="2800"/>
                    <a:t>五、非功能性需求</a:t>
                  </a:r>
                  <a:endParaRPr lang="zh-CN" altLang="en-US" sz="2800"/>
                </a:p>
              </p:txBody>
            </p:sp>
            <p:sp>
              <p:nvSpPr>
                <p:cNvPr id="11" name="Shape 7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136" y="5499"/>
                  <a:ext cx="20516" cy="899"/>
                </a:xfrm>
                <a:prstGeom prst="rect">
                  <a:avLst/>
                </a:prstGeom>
                <a:solidFill>
                  <a:srgbClr val="000000">
                    <a:alpha val="4000"/>
                  </a:srgbClr>
                </a:solidFill>
              </p:spPr>
              <p:txBody>
                <a:bodyPr/>
                <a:p>
                  <a:pPr algn="l">
                    <a:buClrTx/>
                    <a:buSzTx/>
                    <a:buFontTx/>
                  </a:pPr>
                  <a:r>
                    <a:rPr lang="zh-CN" altLang="en-US" sz="2800"/>
                    <a:t>六、关键功能验收标准</a:t>
                  </a:r>
                  <a:endParaRPr lang="zh-CN" altLang="en-US" sz="2800"/>
                </a:p>
              </p:txBody>
            </p:sp>
          </p:grpSp>
        </p:grpSp>
        <p:grpSp>
          <p:nvGrpSpPr>
            <p:cNvPr id="13" name="组合 12"/>
            <p:cNvGrpSpPr/>
            <p:nvPr/>
          </p:nvGrpSpPr>
          <p:grpSpPr>
            <a:xfrm>
              <a:off x="1070" y="7034"/>
              <a:ext cx="20533" cy="2738"/>
              <a:chOff x="1070" y="1748"/>
              <a:chExt cx="20533" cy="2738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1087" y="1748"/>
                <a:ext cx="20516" cy="1795"/>
                <a:chOff x="1171" y="4701"/>
                <a:chExt cx="20516" cy="1795"/>
              </a:xfrm>
            </p:grpSpPr>
            <p:sp>
              <p:nvSpPr>
                <p:cNvPr id="15" name="Shape 3"/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171" y="4701"/>
                  <a:ext cx="20516" cy="951"/>
                </a:xfrm>
                <a:prstGeom prst="rect">
                  <a:avLst/>
                </a:prstGeom>
                <a:solidFill>
                  <a:srgbClr val="FFFFFF">
                    <a:alpha val="4000"/>
                  </a:srgbClr>
                </a:solidFill>
              </p:spPr>
              <p:txBody>
                <a:bodyPr/>
                <a:p>
                  <a:pPr algn="l">
                    <a:buClrTx/>
                    <a:buSzTx/>
                    <a:buFontTx/>
                  </a:pPr>
                  <a:r>
                    <a:rPr lang="zh-CN" altLang="en-US" sz="2800"/>
                    <a:t>七、团队分工与协作模式</a:t>
                  </a:r>
                  <a:endParaRPr lang="zh-CN" altLang="en-US" sz="2800"/>
                </a:p>
              </p:txBody>
            </p:sp>
            <p:sp>
              <p:nvSpPr>
                <p:cNvPr id="16" name="Shape 7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171" y="5597"/>
                  <a:ext cx="20516" cy="899"/>
                </a:xfrm>
                <a:prstGeom prst="rect">
                  <a:avLst/>
                </a:prstGeom>
                <a:solidFill>
                  <a:srgbClr val="000000">
                    <a:alpha val="4000"/>
                  </a:srgbClr>
                </a:solidFill>
              </p:spPr>
              <p:txBody>
                <a:bodyPr/>
                <a:p>
                  <a:r>
                    <a:rPr lang="zh-CN" altLang="en-US" sz="2800"/>
                    <a:t>八、项目计划与里程碑</a:t>
                  </a:r>
                  <a:endParaRPr lang="zh-CN" altLang="en-US" sz="2800"/>
                </a:p>
              </p:txBody>
            </p:sp>
          </p:grpSp>
          <p:sp>
            <p:nvSpPr>
              <p:cNvPr id="18" name="Shape 3"/>
              <p:cNvSpPr/>
              <p:nvPr>
                <p:custDataLst>
                  <p:tags r:id="rId10"/>
                </p:custDataLst>
              </p:nvPr>
            </p:nvSpPr>
            <p:spPr>
              <a:xfrm>
                <a:off x="1070" y="3535"/>
                <a:ext cx="20516" cy="951"/>
              </a:xfrm>
              <a:prstGeom prst="rect">
                <a:avLst/>
              </a:prstGeom>
              <a:solidFill>
                <a:srgbClr val="FFFFFF">
                  <a:alpha val="4000"/>
                </a:srgbClr>
              </a:solidFill>
            </p:spPr>
            <p:txBody>
              <a:bodyPr/>
              <a:p>
                <a:r>
                  <a:rPr lang="zh-CN" altLang="en-US" sz="2800"/>
                  <a:t>九、总结与未来展望</a:t>
                </a:r>
                <a:endParaRPr lang="zh-CN" altLang="en-US" sz="28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5930" y="533400"/>
            <a:ext cx="6206490" cy="48494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zh-CN" altLang="en-US" sz="36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一、</a:t>
            </a:r>
            <a:r>
              <a:rPr lang="en-US" sz="36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项目背景与核心目标</a:t>
            </a:r>
            <a:endParaRPr lang="en-US" sz="3600" dirty="0">
              <a:solidFill>
                <a:srgbClr val="201B18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75970" y="1328420"/>
            <a:ext cx="6461760" cy="4302125"/>
          </a:xfrm>
          <a:prstGeom prst="roundRect">
            <a:avLst>
              <a:gd name="adj" fmla="val 2347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3070" y="1328618"/>
            <a:ext cx="91440" cy="4674275"/>
          </a:xfrm>
          <a:prstGeom prst="roundRect">
            <a:avLst>
              <a:gd name="adj" fmla="val 25457"/>
            </a:avLst>
          </a:prstGeom>
          <a:solidFill>
            <a:srgbClr val="3E2513"/>
          </a:solidFill>
        </p:spPr>
      </p:sp>
      <p:sp>
        <p:nvSpPr>
          <p:cNvPr id="5" name="Text 3"/>
          <p:cNvSpPr/>
          <p:nvPr/>
        </p:nvSpPr>
        <p:spPr>
          <a:xfrm>
            <a:off x="1022509" y="1506617"/>
            <a:ext cx="2519958" cy="24241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400" b="1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严峻的现状</a:t>
            </a:r>
            <a:endParaRPr lang="en-US" sz="2400" b="1" dirty="0">
              <a:solidFill>
                <a:srgbClr val="504C49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22509" y="1842135"/>
            <a:ext cx="6037064" cy="24812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据统计，近 </a:t>
            </a:r>
            <a:r>
              <a:rPr lang="en-US" sz="1400" b="1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50%</a:t>
            </a: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 的大学生存在不同程度的焦虑风险，心理健康问题日益突出。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22509" y="2183368"/>
            <a:ext cx="6037064" cy="24812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然而，高校专业心理咨询师严重不足（师生比常低于 1:4000），服务供需严重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失衡。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1374" y="3223895"/>
            <a:ext cx="3240918" cy="21600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7392670" y="1328420"/>
            <a:ext cx="6461760" cy="4318000"/>
          </a:xfrm>
          <a:prstGeom prst="roundRect">
            <a:avLst>
              <a:gd name="adj" fmla="val 2347"/>
            </a:avLst>
          </a:prstGeom>
          <a:solidFill>
            <a:srgbClr val="FFFFFF"/>
          </a:solidFill>
          <a:ln w="22860">
            <a:solidFill>
              <a:srgbClr val="D8D4D4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369850" y="1328618"/>
            <a:ext cx="91440" cy="4674275"/>
          </a:xfrm>
          <a:prstGeom prst="roundRect">
            <a:avLst>
              <a:gd name="adj" fmla="val 25457"/>
            </a:avLst>
          </a:prstGeom>
          <a:solidFill>
            <a:srgbClr val="3E2513"/>
          </a:solidFill>
        </p:spPr>
      </p:sp>
      <p:sp>
        <p:nvSpPr>
          <p:cNvPr id="11" name="Text 8"/>
          <p:cNvSpPr/>
          <p:nvPr/>
        </p:nvSpPr>
        <p:spPr>
          <a:xfrm>
            <a:off x="7639288" y="1506617"/>
            <a:ext cx="2713792" cy="24241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400" b="1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政策导向</a:t>
            </a:r>
            <a:endParaRPr lang="en-US" sz="2400" b="1" dirty="0">
              <a:solidFill>
                <a:srgbClr val="504C49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639288" y="1842135"/>
            <a:ext cx="6037183" cy="24812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教育部明确要求，高校需构建“</a:t>
            </a:r>
            <a:r>
              <a:rPr lang="en-US" sz="1400" b="1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筛查-干预-追踪</a:t>
            </a: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”一体化的心理健康管理体系。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7639288" y="2183368"/>
            <a:ext cx="6037183" cy="24812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本平台开发意图是通过技术手段，实现服务的</a:t>
            </a:r>
            <a:r>
              <a:rPr lang="en-US" sz="1400" b="1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规模化</a:t>
            </a: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与</a:t>
            </a:r>
            <a:r>
              <a:rPr lang="en-US" sz="1400" b="1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精准化</a:t>
            </a: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，降低学生求助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门槛。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8208" y="3223895"/>
            <a:ext cx="3240918" cy="216000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775930" y="5799614"/>
            <a:ext cx="4256008" cy="465534"/>
          </a:xfrm>
          <a:prstGeom prst="roundRect">
            <a:avLst>
              <a:gd name="adj" fmla="val 480028"/>
            </a:avLst>
          </a:prstGeom>
          <a:solidFill>
            <a:srgbClr val="F9F7F7"/>
          </a:solidFill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7491" y="6264712"/>
            <a:ext cx="232767" cy="29087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5187077" y="5799614"/>
            <a:ext cx="4256127" cy="465534"/>
          </a:xfrm>
          <a:prstGeom prst="roundRect">
            <a:avLst>
              <a:gd name="adj" fmla="val 480028"/>
            </a:avLst>
          </a:prstGeom>
          <a:solidFill>
            <a:srgbClr val="F9F7F7"/>
          </a:solidFill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8757" y="6264712"/>
            <a:ext cx="232767" cy="290870"/>
          </a:xfrm>
          <a:prstGeom prst="rect">
            <a:avLst/>
          </a:prstGeom>
        </p:spPr>
      </p:pic>
      <p:sp>
        <p:nvSpPr>
          <p:cNvPr id="23" name="Shape 17"/>
          <p:cNvSpPr/>
          <p:nvPr/>
        </p:nvSpPr>
        <p:spPr>
          <a:xfrm>
            <a:off x="9598343" y="5799614"/>
            <a:ext cx="4256008" cy="465534"/>
          </a:xfrm>
          <a:prstGeom prst="roundRect">
            <a:avLst>
              <a:gd name="adj" fmla="val 480028"/>
            </a:avLst>
          </a:prstGeom>
          <a:solidFill>
            <a:srgbClr val="F9F7F7"/>
          </a:solidFill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9903" y="6264712"/>
            <a:ext cx="232767" cy="290870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1350645" y="6555740"/>
            <a:ext cx="10761980" cy="242570"/>
            <a:chOff x="1466" y="10706"/>
            <a:chExt cx="16948" cy="382"/>
          </a:xfrm>
        </p:grpSpPr>
        <p:sp>
          <p:nvSpPr>
            <p:cNvPr id="17" name="Text 12"/>
            <p:cNvSpPr/>
            <p:nvPr/>
          </p:nvSpPr>
          <p:spPr>
            <a:xfrm>
              <a:off x="1466" y="10706"/>
              <a:ext cx="3055" cy="382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900"/>
                </a:lnSpc>
                <a:buNone/>
              </a:pPr>
              <a:r>
                <a:rPr lang="en-US" sz="200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近期目标</a:t>
              </a:r>
              <a:endParaRPr lang="en-US" sz="20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21" name="Text 15"/>
            <p:cNvSpPr/>
            <p:nvPr/>
          </p:nvSpPr>
          <p:spPr>
            <a:xfrm>
              <a:off x="8413" y="10706"/>
              <a:ext cx="3055" cy="382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900"/>
                </a:lnSpc>
                <a:buNone/>
              </a:pPr>
              <a:r>
                <a:rPr lang="en-US" sz="200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应用范围</a:t>
              </a:r>
              <a:endParaRPr lang="en-US" sz="20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25" name="Text 18"/>
            <p:cNvSpPr/>
            <p:nvPr/>
          </p:nvSpPr>
          <p:spPr>
            <a:xfrm>
              <a:off x="15360" y="10706"/>
              <a:ext cx="3055" cy="382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900"/>
                </a:lnSpc>
                <a:buNone/>
              </a:pPr>
              <a:r>
                <a:rPr lang="en-US" sz="200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产品前景</a:t>
              </a:r>
              <a:endParaRPr lang="en-US" sz="20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30910" y="7133590"/>
            <a:ext cx="12768580" cy="496570"/>
            <a:chOff x="1466" y="11234"/>
            <a:chExt cx="20108" cy="782"/>
          </a:xfrm>
        </p:grpSpPr>
        <p:sp>
          <p:nvSpPr>
            <p:cNvPr id="18" name="Text 13"/>
            <p:cNvSpPr/>
            <p:nvPr/>
          </p:nvSpPr>
          <p:spPr>
            <a:xfrm>
              <a:off x="1466" y="11234"/>
              <a:ext cx="6214" cy="782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1950"/>
                </a:lnSpc>
                <a:buNone/>
              </a:pPr>
              <a:r>
                <a:rPr lang="en-US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覆盖全校师生，上线移动端与 Web 端，实现核心咨询与测评功能。</a:t>
              </a:r>
              <a:endParaRPr lang="en-US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  <p:sp>
          <p:nvSpPr>
            <p:cNvPr id="22" name="Text 16"/>
            <p:cNvSpPr/>
            <p:nvPr/>
          </p:nvSpPr>
          <p:spPr>
            <a:xfrm>
              <a:off x="8413" y="11234"/>
              <a:ext cx="6214" cy="782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1950"/>
                </a:lnSpc>
                <a:buNone/>
              </a:pPr>
              <a:r>
                <a:rPr lang="en-US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学生（移动端）、咨询师（Web 端）、学校管理员（Web 端）。</a:t>
              </a:r>
              <a:endParaRPr lang="en-US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  <p:sp>
          <p:nvSpPr>
            <p:cNvPr id="26" name="Text 19"/>
            <p:cNvSpPr/>
            <p:nvPr/>
          </p:nvSpPr>
          <p:spPr>
            <a:xfrm>
              <a:off x="15360" y="11234"/>
              <a:ext cx="6214" cy="782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1950"/>
                </a:lnSpc>
                <a:buNone/>
              </a:pPr>
              <a:r>
                <a:rPr lang="en-US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扩展至多校联盟，基于数据实现智能预警与个性化干预推荐。</a:t>
              </a:r>
              <a:endParaRPr lang="en-US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94968"/>
            <a:ext cx="5480804" cy="52709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zh-CN" altLang="en-US" sz="36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二、</a:t>
            </a:r>
            <a:r>
              <a:rPr lang="en-US" sz="36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核心用户角色与典型场景分析</a:t>
            </a:r>
            <a:endParaRPr lang="en-US" sz="3600" dirty="0">
              <a:solidFill>
                <a:srgbClr val="201B18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1559362"/>
            <a:ext cx="13042821" cy="2699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平台围绕三种关键用户角色设计权限与功能，确保服务的闭环与隐私安全。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93790" y="2019062"/>
            <a:ext cx="13042821" cy="1477923"/>
          </a:xfrm>
          <a:prstGeom prst="roundRect">
            <a:avLst>
              <a:gd name="adj" fmla="val 1712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1410" y="2026682"/>
            <a:ext cx="13027581" cy="4875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6" name="Text 4"/>
          <p:cNvSpPr/>
          <p:nvPr/>
        </p:nvSpPr>
        <p:spPr>
          <a:xfrm>
            <a:off x="970121" y="2135505"/>
            <a:ext cx="2264450" cy="2699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学生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579376" y="2135505"/>
            <a:ext cx="4866203" cy="2699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AI对话、真人咨询、预约咨询、心理测评、浏览资源库、浏览社区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790384" y="2135505"/>
            <a:ext cx="4870013" cy="2699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仅操作自身数据；社区完全匿名，无用户 ID 关联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01410" y="2514243"/>
            <a:ext cx="13027581" cy="487561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10" name="Text 8"/>
          <p:cNvSpPr/>
          <p:nvPr/>
        </p:nvSpPr>
        <p:spPr>
          <a:xfrm>
            <a:off x="970121" y="2623066"/>
            <a:ext cx="2264450" cy="2699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咨询师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579376" y="2623066"/>
            <a:ext cx="4866203" cy="2699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查看预约、管理预约、查看咨询记录、回复学生咨询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790384" y="2623066"/>
            <a:ext cx="4870013" cy="2699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仅查看所负责的或被授权的特定学生记录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01410" y="3001804"/>
            <a:ext cx="13027581" cy="487561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14" name="Text 12"/>
          <p:cNvSpPr/>
          <p:nvPr/>
        </p:nvSpPr>
        <p:spPr>
          <a:xfrm>
            <a:off x="970121" y="3110627"/>
            <a:ext cx="2264450" cy="2699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管理员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579376" y="3110627"/>
            <a:ext cx="4866203" cy="2699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管理社区、管理预约、查看咨询记录、管理资源、查看系统运行状况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790384" y="3110627"/>
            <a:ext cx="4870013" cy="2699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全权限（数据监控与社区内容审核），操作需留痕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46798" y="3939778"/>
            <a:ext cx="5648801" cy="3162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典型用户场景：AI 识别危机并转接（生命线机制）</a:t>
            </a:r>
            <a:endParaRPr lang="en-US" sz="2000" dirty="0">
              <a:solidFill>
                <a:srgbClr val="201B18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46798" y="4509016"/>
            <a:ext cx="12789813" cy="2699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学生在移动端 AI_Chat 输入：“</a:t>
            </a:r>
            <a:r>
              <a:rPr lang="en-US" sz="1400" dirty="0">
                <a:solidFill>
                  <a:srgbClr val="504C49"/>
                </a:solidFill>
                <a:highlight>
                  <a:srgbClr val="F3E3D8"/>
                </a:highlight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最近总想死，活着没意思…</a:t>
            </a: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”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93790" y="3686770"/>
            <a:ext cx="22860" cy="1281946"/>
          </a:xfrm>
          <a:prstGeom prst="rect">
            <a:avLst/>
          </a:prstGeom>
          <a:solidFill>
            <a:srgbClr val="3E2513"/>
          </a:solidFill>
        </p:spPr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5158502"/>
            <a:ext cx="4347567" cy="674727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962382" y="6001822"/>
            <a:ext cx="2108716" cy="26348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AI 关键词触发</a:t>
            </a:r>
            <a:endParaRPr lang="en-US" dirty="0">
              <a:solidFill>
                <a:srgbClr val="504C49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962382" y="6366510"/>
            <a:ext cx="4010382" cy="2699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AI 模块立即识别“自杀倾向”等高危关键词。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1357" y="5158502"/>
            <a:ext cx="4347567" cy="674727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5309949" y="6001822"/>
            <a:ext cx="2108716" cy="26348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系统自动创建</a:t>
            </a:r>
            <a:endParaRPr lang="en-US" dirty="0">
              <a:solidFill>
                <a:srgbClr val="504C49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</a:endParaRPr>
          </a:p>
        </p:txBody>
      </p:sp>
      <p:sp>
        <p:nvSpPr>
          <p:cNvPr id="25" name="Text 21"/>
          <p:cNvSpPr/>
          <p:nvPr/>
        </p:nvSpPr>
        <p:spPr>
          <a:xfrm>
            <a:off x="5309949" y="6366510"/>
            <a:ext cx="4010382" cy="5398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系统自动创建紧急预约，并向值班咨询师 Web 端推送高优先级通知。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8924" y="5158502"/>
            <a:ext cx="4347567" cy="674727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9657517" y="6001822"/>
            <a:ext cx="2108716" cy="26348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真人实时干预</a:t>
            </a:r>
            <a:endParaRPr lang="en-US" dirty="0">
              <a:solidFill>
                <a:srgbClr val="504C49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</a:endParaRPr>
          </a:p>
        </p:txBody>
      </p:sp>
      <p:sp>
        <p:nvSpPr>
          <p:cNvPr id="28" name="Text 23"/>
          <p:cNvSpPr/>
          <p:nvPr/>
        </p:nvSpPr>
        <p:spPr>
          <a:xfrm>
            <a:off x="9657517" y="6366510"/>
            <a:ext cx="4010382" cy="53982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咨询师点击接入，开启实时文字/语音咨询进行危机干预。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29" name="Text 24"/>
          <p:cNvSpPr/>
          <p:nvPr/>
        </p:nvSpPr>
        <p:spPr>
          <a:xfrm>
            <a:off x="793790" y="7264718"/>
            <a:ext cx="13042821" cy="2699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咨询结束后，会话记录自动归档至学生档案，供后续追踪。</a:t>
            </a:r>
            <a:endParaRPr lang="en-US" sz="14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" name="图片 3" descr="UseCaseDiagram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4450" y="1990090"/>
            <a:ext cx="4692015" cy="4754245"/>
          </a:xfrm>
          <a:prstGeom prst="rect">
            <a:avLst/>
          </a:prstGeom>
        </p:spPr>
      </p:pic>
      <p:pic>
        <p:nvPicPr>
          <p:cNvPr id="31" name="图片 5" descr="UseCaseDiagram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785" y="1990090"/>
            <a:ext cx="5676900" cy="45897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97865" y="292100"/>
            <a:ext cx="8612505" cy="6235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l">
              <a:lnSpc>
                <a:spcPts val="4150"/>
              </a:lnSpc>
              <a:buNone/>
            </a:pPr>
            <a:r>
              <a:rPr lang="zh-CN" altLang="en-US" sz="33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  <a:sym typeface="+mn-ea"/>
              </a:rPr>
              <a:t>移动学生端用况图和</a:t>
            </a:r>
            <a:r>
              <a:rPr lang="en-US" altLang="zh-CN" sz="33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  <a:sym typeface="+mn-ea"/>
              </a:rPr>
              <a:t>Web</a:t>
            </a:r>
            <a:r>
              <a:rPr lang="zh-CN" altLang="en-US" sz="33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  <a:sym typeface="+mn-ea"/>
              </a:rPr>
              <a:t>管理端用况图</a:t>
            </a:r>
            <a:r>
              <a:rPr lang="zh-CN" altLang="en-US" sz="33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  <a:sym typeface="+mn-ea"/>
              </a:rPr>
              <a:t>展示</a:t>
            </a:r>
            <a:endParaRPr lang="zh-CN" altLang="en-US" sz="3300" dirty="0">
              <a:solidFill>
                <a:srgbClr val="201B18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0555" y="519827"/>
            <a:ext cx="8930521" cy="6200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zh-CN" alt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三、</a:t>
            </a:r>
            <a:r>
              <a:rPr 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五大功能模块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23305" y="1816140"/>
            <a:ext cx="13042821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平台功能围绕心理健康的预防、筛查、干预与支持四个环节设计，确保无缝衔接。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23305" y="2356922"/>
            <a:ext cx="13042821" cy="3239572"/>
          </a:xfrm>
          <a:prstGeom prst="roundRect">
            <a:avLst>
              <a:gd name="adj" fmla="val 919"/>
            </a:avLst>
          </a:prstGeom>
          <a:solidFill>
            <a:srgbClr val="F9F7F7"/>
          </a:solidFill>
        </p:spPr>
      </p:sp>
      <p:sp>
        <p:nvSpPr>
          <p:cNvPr id="5" name="Shape 3"/>
          <p:cNvSpPr/>
          <p:nvPr/>
        </p:nvSpPr>
        <p:spPr>
          <a:xfrm>
            <a:off x="723305" y="2356922"/>
            <a:ext cx="4347567" cy="1778556"/>
          </a:xfrm>
          <a:prstGeom prst="roundRect">
            <a:avLst>
              <a:gd name="adj" fmla="val 1674"/>
            </a:avLst>
          </a:prstGeom>
          <a:solidFill>
            <a:srgbClr val="F3E3D8"/>
          </a:solidFill>
        </p:spPr>
      </p:sp>
      <p:sp>
        <p:nvSpPr>
          <p:cNvPr id="6" name="Text 4"/>
          <p:cNvSpPr/>
          <p:nvPr/>
        </p:nvSpPr>
        <p:spPr>
          <a:xfrm>
            <a:off x="921663" y="2555280"/>
            <a:ext cx="2480905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AI 心理陪伴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921663" y="2984500"/>
            <a:ext cx="3653076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24小时文本/语音聊天支持。情绪关键词识别，危机情况自动转接真人咨询。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5070872" y="2356922"/>
            <a:ext cx="4347567" cy="1778556"/>
          </a:xfrm>
          <a:prstGeom prst="rect">
            <a:avLst/>
          </a:prstGeom>
          <a:solidFill>
            <a:srgbClr val="F3E3D8"/>
          </a:solidFill>
        </p:spPr>
      </p:sp>
      <p:sp>
        <p:nvSpPr>
          <p:cNvPr id="9" name="Shape 7"/>
          <p:cNvSpPr/>
          <p:nvPr/>
        </p:nvSpPr>
        <p:spPr>
          <a:xfrm>
            <a:off x="5070872" y="2356922"/>
            <a:ext cx="22860" cy="1778556"/>
          </a:xfrm>
          <a:prstGeom prst="roundRect">
            <a:avLst>
              <a:gd name="adj" fmla="val 130232"/>
            </a:avLst>
          </a:prstGeom>
          <a:solidFill>
            <a:srgbClr val="D9C9BE"/>
          </a:solidFill>
        </p:spPr>
      </p:sp>
      <p:sp>
        <p:nvSpPr>
          <p:cNvPr id="10" name="Text 8"/>
          <p:cNvSpPr/>
          <p:nvPr/>
        </p:nvSpPr>
        <p:spPr>
          <a:xfrm>
            <a:off x="5567005" y="2555280"/>
            <a:ext cx="2480905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真人专业咨询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5567005" y="2984500"/>
            <a:ext cx="3355300" cy="95261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支持主动预约与 AI 被动转接，保障咨询质量。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4822865" y="2998133"/>
            <a:ext cx="496133" cy="496133"/>
          </a:xfrm>
          <a:prstGeom prst="roundRect">
            <a:avLst>
              <a:gd name="adj" fmla="val 6001"/>
            </a:avLst>
          </a:prstGeom>
          <a:solidFill>
            <a:srgbClr val="FFFFFF"/>
          </a:solidFill>
          <a:ln w="22860">
            <a:solidFill>
              <a:srgbClr val="D9C9BE"/>
            </a:solidFill>
            <a:prstDash val="solid"/>
          </a:ln>
        </p:spPr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6928" y="3091120"/>
            <a:ext cx="248007" cy="310039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9418439" y="2356922"/>
            <a:ext cx="4347567" cy="1778556"/>
          </a:xfrm>
          <a:prstGeom prst="rect">
            <a:avLst/>
          </a:prstGeom>
          <a:solidFill>
            <a:srgbClr val="F3E3D8"/>
          </a:solidFill>
        </p:spPr>
      </p:sp>
      <p:sp>
        <p:nvSpPr>
          <p:cNvPr id="15" name="Shape 12"/>
          <p:cNvSpPr/>
          <p:nvPr/>
        </p:nvSpPr>
        <p:spPr>
          <a:xfrm>
            <a:off x="9418439" y="2356922"/>
            <a:ext cx="22860" cy="1778556"/>
          </a:xfrm>
          <a:prstGeom prst="roundRect">
            <a:avLst>
              <a:gd name="adj" fmla="val 130232"/>
            </a:avLst>
          </a:prstGeom>
          <a:solidFill>
            <a:srgbClr val="D9C9BE"/>
          </a:solidFill>
        </p:spPr>
      </p:sp>
      <p:sp>
        <p:nvSpPr>
          <p:cNvPr id="16" name="Text 13"/>
          <p:cNvSpPr/>
          <p:nvPr/>
        </p:nvSpPr>
        <p:spPr>
          <a:xfrm>
            <a:off x="9914573" y="2555280"/>
            <a:ext cx="2480905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预约与管理</a:t>
            </a:r>
            <a:endParaRPr lang="en-US" sz="1950" dirty="0"/>
          </a:p>
        </p:txBody>
      </p:sp>
      <p:sp>
        <p:nvSpPr>
          <p:cNvPr id="17" name="Text 14"/>
          <p:cNvSpPr/>
          <p:nvPr/>
        </p:nvSpPr>
        <p:spPr>
          <a:xfrm>
            <a:off x="9914573" y="2984500"/>
            <a:ext cx="3653076" cy="95261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标准化预约流程：按时段选择、一键预约。自动发送预约提醒，减少爽约。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9170432" y="2998133"/>
            <a:ext cx="496133" cy="496133"/>
          </a:xfrm>
          <a:prstGeom prst="roundRect">
            <a:avLst>
              <a:gd name="adj" fmla="val 6001"/>
            </a:avLst>
          </a:prstGeom>
          <a:solidFill>
            <a:srgbClr val="FFFFFF"/>
          </a:solidFill>
          <a:ln w="22860">
            <a:solidFill>
              <a:srgbClr val="D9C9BE"/>
            </a:solidFill>
            <a:prstDash val="solid"/>
          </a:ln>
        </p:spPr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4495" y="3091120"/>
            <a:ext cx="248007" cy="310039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723305" y="4135477"/>
            <a:ext cx="6521291" cy="1461016"/>
          </a:xfrm>
          <a:prstGeom prst="rect">
            <a:avLst/>
          </a:prstGeom>
          <a:solidFill>
            <a:srgbClr val="F3E3D8"/>
          </a:solidFill>
        </p:spPr>
      </p:sp>
      <p:sp>
        <p:nvSpPr>
          <p:cNvPr id="21" name="Shape 17"/>
          <p:cNvSpPr/>
          <p:nvPr/>
        </p:nvSpPr>
        <p:spPr>
          <a:xfrm>
            <a:off x="723305" y="4135477"/>
            <a:ext cx="6521291" cy="22860"/>
          </a:xfrm>
          <a:prstGeom prst="roundRect">
            <a:avLst>
              <a:gd name="adj" fmla="val 130232"/>
            </a:avLst>
          </a:prstGeom>
          <a:solidFill>
            <a:srgbClr val="D9C9BE"/>
          </a:solidFill>
        </p:spPr>
      </p:sp>
      <p:sp>
        <p:nvSpPr>
          <p:cNvPr id="22" name="Text 18"/>
          <p:cNvSpPr/>
          <p:nvPr/>
        </p:nvSpPr>
        <p:spPr>
          <a:xfrm>
            <a:off x="921663" y="4333835"/>
            <a:ext cx="2480905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在线心理测评</a:t>
            </a:r>
            <a:endParaRPr lang="en-US" sz="1950" dirty="0"/>
          </a:p>
        </p:txBody>
      </p:sp>
      <p:sp>
        <p:nvSpPr>
          <p:cNvPr id="23" name="Text 19"/>
          <p:cNvSpPr/>
          <p:nvPr/>
        </p:nvSpPr>
        <p:spPr>
          <a:xfrm>
            <a:off x="921663" y="4763056"/>
            <a:ext cx="5826800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zh-CN" altLang="en-US" sz="1550" dirty="0">
                <a:solidFill>
                  <a:srgbClr val="000000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提供标准化心理量表</a:t>
            </a:r>
            <a:r>
              <a:rPr lang="en-US" sz="1550" dirty="0">
                <a:solidFill>
                  <a:srgbClr val="000000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。答题后 </a:t>
            </a:r>
            <a:r>
              <a:rPr lang="en-US" sz="1550" b="1" dirty="0">
                <a:solidFill>
                  <a:srgbClr val="000000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≤5 秒</a:t>
            </a:r>
            <a:r>
              <a:rPr lang="en-US" sz="1550" dirty="0">
                <a:solidFill>
                  <a:srgbClr val="000000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 生成结构化报告，报告自动存档。</a:t>
            </a:r>
            <a:endParaRPr lang="en-US" sz="1550" dirty="0"/>
          </a:p>
        </p:txBody>
      </p:sp>
      <p:sp>
        <p:nvSpPr>
          <p:cNvPr id="24" name="Shape 20"/>
          <p:cNvSpPr/>
          <p:nvPr/>
        </p:nvSpPr>
        <p:spPr>
          <a:xfrm>
            <a:off x="7244596" y="4135477"/>
            <a:ext cx="6521410" cy="1461016"/>
          </a:xfrm>
          <a:prstGeom prst="rect">
            <a:avLst/>
          </a:prstGeom>
          <a:solidFill>
            <a:srgbClr val="F3E3D8"/>
          </a:solidFill>
        </p:spPr>
      </p:sp>
      <p:sp>
        <p:nvSpPr>
          <p:cNvPr id="25" name="Shape 21"/>
          <p:cNvSpPr/>
          <p:nvPr/>
        </p:nvSpPr>
        <p:spPr>
          <a:xfrm>
            <a:off x="7244596" y="4135477"/>
            <a:ext cx="22860" cy="1461016"/>
          </a:xfrm>
          <a:prstGeom prst="roundRect">
            <a:avLst>
              <a:gd name="adj" fmla="val 130232"/>
            </a:avLst>
          </a:prstGeom>
          <a:solidFill>
            <a:srgbClr val="D9C9BE"/>
          </a:solidFill>
        </p:spPr>
      </p:sp>
      <p:sp>
        <p:nvSpPr>
          <p:cNvPr id="26" name="Shape 22"/>
          <p:cNvSpPr/>
          <p:nvPr/>
        </p:nvSpPr>
        <p:spPr>
          <a:xfrm>
            <a:off x="7244596" y="4135477"/>
            <a:ext cx="6521410" cy="22860"/>
          </a:xfrm>
          <a:prstGeom prst="roundRect">
            <a:avLst>
              <a:gd name="adj" fmla="val 130232"/>
            </a:avLst>
          </a:prstGeom>
          <a:solidFill>
            <a:srgbClr val="D9C9BE"/>
          </a:solidFill>
        </p:spPr>
      </p:sp>
      <p:sp>
        <p:nvSpPr>
          <p:cNvPr id="27" name="Text 23"/>
          <p:cNvSpPr/>
          <p:nvPr/>
        </p:nvSpPr>
        <p:spPr>
          <a:xfrm>
            <a:off x="7740729" y="4333835"/>
            <a:ext cx="2480905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资源库与社区</a:t>
            </a:r>
            <a:endParaRPr lang="en-US" sz="1950" dirty="0"/>
          </a:p>
        </p:txBody>
      </p:sp>
      <p:sp>
        <p:nvSpPr>
          <p:cNvPr id="28" name="Text 24"/>
          <p:cNvSpPr/>
          <p:nvPr/>
        </p:nvSpPr>
        <p:spPr>
          <a:xfrm>
            <a:off x="7740729" y="4763056"/>
            <a:ext cx="5826919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提供文章等学习资源。社区支持完全匿名发帖与评论，需经管理员审核防违规。</a:t>
            </a:r>
            <a:endParaRPr lang="en-US" sz="1550" dirty="0"/>
          </a:p>
        </p:txBody>
      </p:sp>
      <p:sp>
        <p:nvSpPr>
          <p:cNvPr id="29" name="Shape 25"/>
          <p:cNvSpPr/>
          <p:nvPr/>
        </p:nvSpPr>
        <p:spPr>
          <a:xfrm>
            <a:off x="6996589" y="4617859"/>
            <a:ext cx="496133" cy="496133"/>
          </a:xfrm>
          <a:prstGeom prst="roundRect">
            <a:avLst>
              <a:gd name="adj" fmla="val 6001"/>
            </a:avLst>
          </a:prstGeom>
          <a:solidFill>
            <a:srgbClr val="FFFFFF"/>
          </a:solidFill>
          <a:ln w="22860">
            <a:solidFill>
              <a:srgbClr val="D9C9BE"/>
            </a:solidFill>
            <a:prstDash val="solid"/>
          </a:ln>
        </p:spPr>
      </p:sp>
      <p:pic>
        <p:nvPicPr>
          <p:cNvPr id="3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0652" y="4710847"/>
            <a:ext cx="248007" cy="3100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71470" y="233045"/>
            <a:ext cx="8886825" cy="7762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2725" y="566420"/>
            <a:ext cx="9124950" cy="7096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3845" y="366395"/>
            <a:ext cx="8982075" cy="7496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95625" y="861695"/>
            <a:ext cx="8439150" cy="6505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3225" y="671195"/>
            <a:ext cx="8743950" cy="6886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9220" y="1314450"/>
            <a:ext cx="6791325" cy="5600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9" name="图片 1" descr="ClassDiagram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880" y="1314450"/>
            <a:ext cx="7209155" cy="64135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37210" y="158750"/>
            <a:ext cx="7315200" cy="6235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l">
              <a:lnSpc>
                <a:spcPts val="4150"/>
              </a:lnSpc>
              <a:buNone/>
            </a:pPr>
            <a:r>
              <a:rPr lang="zh-CN" altLang="en-US" sz="33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  <a:sym typeface="+mn-ea"/>
              </a:rPr>
              <a:t>四、系统结构与核心</a:t>
            </a:r>
            <a:r>
              <a:rPr lang="zh-CN" altLang="en-US" sz="33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  <a:sym typeface="+mn-ea"/>
              </a:rPr>
              <a:t>用况</a:t>
            </a:r>
            <a:endParaRPr lang="zh-CN" altLang="en-US" sz="3300" dirty="0">
              <a:solidFill>
                <a:srgbClr val="201B18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59835" y="7585710"/>
            <a:ext cx="7315200" cy="2578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l">
              <a:lnSpc>
                <a:spcPts val="1300"/>
              </a:lnSpc>
              <a:buNone/>
            </a:pPr>
            <a:r>
              <a:rPr lang="en-US" sz="16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  <a:sym typeface="+mn-ea"/>
              </a:rPr>
              <a:t>UML 类图清晰定义了实体间的关系和关键数据字段，是实现业务逻辑的基础。</a:t>
            </a:r>
            <a:endParaRPr lang="en-US" altLang="en-US" sz="16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  <a:sym typeface="+mn-ea"/>
            </a:endParaRPr>
          </a:p>
        </p:txBody>
      </p:sp>
      <p:sp>
        <p:nvSpPr>
          <p:cNvPr id="9" name="Shape 7"/>
          <p:cNvSpPr/>
          <p:nvPr>
            <p:custDataLst>
              <p:tags r:id="rId2"/>
            </p:custDataLst>
          </p:nvPr>
        </p:nvSpPr>
        <p:spPr>
          <a:xfrm>
            <a:off x="3739515" y="7346315"/>
            <a:ext cx="7320915" cy="570865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>
            <p:custDataLst>
              <p:tags r:id="rId1"/>
            </p:custDataLst>
          </p:nvPr>
        </p:nvGrpSpPr>
        <p:grpSpPr>
          <a:xfrm>
            <a:off x="194310" y="232410"/>
            <a:ext cx="14081760" cy="7853680"/>
            <a:chOff x="828" y="569"/>
            <a:chExt cx="21383" cy="13497"/>
          </a:xfrm>
        </p:grpSpPr>
        <p:sp>
          <p:nvSpPr>
            <p:cNvPr id="2" name="Text 0"/>
            <p:cNvSpPr/>
            <p:nvPr/>
          </p:nvSpPr>
          <p:spPr>
            <a:xfrm>
              <a:off x="828" y="569"/>
              <a:ext cx="7866" cy="518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endParaRPr lang="en-US" sz="4800" b="1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3" name="Text 1"/>
            <p:cNvSpPr/>
            <p:nvPr/>
          </p:nvSpPr>
          <p:spPr>
            <a:xfrm>
              <a:off x="828" y="1418"/>
              <a:ext cx="21383" cy="265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300"/>
                </a:lnSpc>
                <a:buNone/>
              </a:pPr>
              <a:r>
                <a:rPr lang="en-US" sz="4800" dirty="0">
                  <a:solidFill>
                    <a:srgbClr val="201B18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  <a:sym typeface="+mn-ea"/>
                </a:rPr>
                <a:t>系统结构与核心类图</a:t>
              </a:r>
              <a:endParaRPr lang="en-US" sz="48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  <a:p>
              <a:pPr marL="0" indent="0" algn="l">
                <a:lnSpc>
                  <a:spcPts val="1300"/>
                </a:lnSpc>
                <a:buNone/>
              </a:pPr>
              <a:endParaRPr lang="en-US" sz="48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pic>
          <p:nvPicPr>
            <p:cNvPr id="4" name="Image 0" descr="preencoded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67" y="1870"/>
              <a:ext cx="17107" cy="8033"/>
            </a:xfrm>
            <a:prstGeom prst="rect">
              <a:avLst/>
            </a:prstGeom>
          </p:spPr>
        </p:pic>
        <p:sp>
          <p:nvSpPr>
            <p:cNvPr id="5" name="Text 2"/>
            <p:cNvSpPr/>
            <p:nvPr>
              <p:custDataLst>
                <p:tags r:id="rId3"/>
              </p:custDataLst>
            </p:nvPr>
          </p:nvSpPr>
          <p:spPr>
            <a:xfrm>
              <a:off x="4222" y="7884"/>
              <a:ext cx="3753" cy="469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1650"/>
                </a:lnSpc>
                <a:buNone/>
              </a:pPr>
              <a:r>
                <a:rPr lang="en-US" sz="2000" b="1" dirty="0">
                  <a:solidFill>
                    <a:srgbClr val="201B18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用户</a:t>
              </a:r>
              <a:endParaRPr lang="en-US" sz="2000" b="1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6" name="Text 3"/>
            <p:cNvSpPr/>
            <p:nvPr>
              <p:custDataLst>
                <p:tags r:id="rId4"/>
              </p:custDataLst>
            </p:nvPr>
          </p:nvSpPr>
          <p:spPr>
            <a:xfrm>
              <a:off x="3371" y="8487"/>
              <a:ext cx="4604" cy="375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1350"/>
                </a:lnSpc>
                <a:buNone/>
              </a:pPr>
              <a:r>
                <a:rPr lang="en-US" sz="1400" b="1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id、学号、密码哈希、登录状态</a:t>
              </a:r>
              <a:endParaRPr lang="en-US" sz="1400" b="1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  <p:sp>
          <p:nvSpPr>
            <p:cNvPr id="7" name="Text 4"/>
            <p:cNvSpPr/>
            <p:nvPr>
              <p:custDataLst>
                <p:tags r:id="rId5"/>
              </p:custDataLst>
            </p:nvPr>
          </p:nvSpPr>
          <p:spPr>
            <a:xfrm>
              <a:off x="15181" y="6575"/>
              <a:ext cx="3753" cy="469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650"/>
                </a:lnSpc>
                <a:buNone/>
              </a:pPr>
              <a:r>
                <a:rPr lang="en-US" sz="2000" b="1" dirty="0">
                  <a:solidFill>
                    <a:srgbClr val="201B18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学生</a:t>
              </a:r>
              <a:endParaRPr lang="en-US" sz="2000" b="1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8" name="Text 5"/>
            <p:cNvSpPr/>
            <p:nvPr>
              <p:custDataLst>
                <p:tags r:id="rId6"/>
              </p:custDataLst>
            </p:nvPr>
          </p:nvSpPr>
          <p:spPr>
            <a:xfrm>
              <a:off x="15181" y="7177"/>
              <a:ext cx="4488" cy="375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350"/>
                </a:lnSpc>
                <a:buNone/>
              </a:pPr>
              <a:r>
                <a:rPr lang="en-US" sz="1400" b="1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继承User，测评记录、咨询历史</a:t>
              </a:r>
              <a:endParaRPr lang="en-US" sz="1400" b="1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  <p:sp>
          <p:nvSpPr>
            <p:cNvPr id="9" name="Text 6"/>
            <p:cNvSpPr/>
            <p:nvPr>
              <p:custDataLst>
                <p:tags r:id="rId7"/>
              </p:custDataLst>
            </p:nvPr>
          </p:nvSpPr>
          <p:spPr>
            <a:xfrm>
              <a:off x="4221" y="5382"/>
              <a:ext cx="3753" cy="469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1650"/>
                </a:lnSpc>
                <a:buNone/>
              </a:pPr>
              <a:r>
                <a:rPr lang="en-US" sz="2000" b="1" dirty="0">
                  <a:solidFill>
                    <a:srgbClr val="201B18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咨询师</a:t>
              </a:r>
              <a:endParaRPr lang="en-US" sz="2000" b="1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10" name="Text 7"/>
            <p:cNvSpPr/>
            <p:nvPr>
              <p:custDataLst>
                <p:tags r:id="rId8"/>
              </p:custDataLst>
            </p:nvPr>
          </p:nvSpPr>
          <p:spPr>
            <a:xfrm>
              <a:off x="3370" y="5985"/>
              <a:ext cx="4604" cy="375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1350"/>
                </a:lnSpc>
                <a:buNone/>
              </a:pPr>
              <a:r>
                <a:rPr lang="en-US" sz="1400" b="1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继承User，专业、可预约时段</a:t>
              </a:r>
              <a:endParaRPr lang="en-US" sz="1400" b="1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  <p:sp>
          <p:nvSpPr>
            <p:cNvPr id="11" name="Text 8"/>
            <p:cNvSpPr/>
            <p:nvPr>
              <p:custDataLst>
                <p:tags r:id="rId9"/>
              </p:custDataLst>
            </p:nvPr>
          </p:nvSpPr>
          <p:spPr>
            <a:xfrm>
              <a:off x="15181" y="3785"/>
              <a:ext cx="3753" cy="469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650"/>
                </a:lnSpc>
                <a:buNone/>
              </a:pPr>
              <a:r>
                <a:rPr lang="en-US" sz="2000" b="1" dirty="0">
                  <a:solidFill>
                    <a:srgbClr val="201B18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预约</a:t>
              </a:r>
              <a:endParaRPr lang="en-US" sz="2000" b="1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12" name="Text 9"/>
            <p:cNvSpPr/>
            <p:nvPr>
              <p:custDataLst>
                <p:tags r:id="rId10"/>
              </p:custDataLst>
            </p:nvPr>
          </p:nvSpPr>
          <p:spPr>
            <a:xfrm>
              <a:off x="15181" y="4387"/>
              <a:ext cx="4488" cy="751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1350"/>
                </a:lnSpc>
                <a:buNone/>
              </a:pPr>
              <a:r>
                <a:rPr lang="en-US" sz="1400" b="1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关联Student和Counselor，状态、时间戳</a:t>
              </a:r>
              <a:endParaRPr lang="en-US" sz="1400" b="1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  <p:sp>
          <p:nvSpPr>
            <p:cNvPr id="13" name="Text 10"/>
            <p:cNvSpPr/>
            <p:nvPr>
              <p:custDataLst>
                <p:tags r:id="rId11"/>
              </p:custDataLst>
            </p:nvPr>
          </p:nvSpPr>
          <p:spPr>
            <a:xfrm>
              <a:off x="4222" y="2692"/>
              <a:ext cx="3753" cy="469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1650"/>
                </a:lnSpc>
                <a:buNone/>
              </a:pPr>
              <a:r>
                <a:rPr lang="en-US" sz="2000" b="1" dirty="0">
                  <a:solidFill>
                    <a:srgbClr val="201B18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隐私与资源</a:t>
              </a:r>
              <a:endParaRPr lang="en-US" sz="2000" b="1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14" name="Text 11"/>
            <p:cNvSpPr/>
            <p:nvPr>
              <p:custDataLst>
                <p:tags r:id="rId12"/>
              </p:custDataLst>
            </p:nvPr>
          </p:nvSpPr>
          <p:spPr>
            <a:xfrm>
              <a:off x="3371" y="3295"/>
              <a:ext cx="4604" cy="751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indent="0" algn="r">
                <a:lnSpc>
                  <a:spcPts val="1350"/>
                </a:lnSpc>
                <a:buNone/>
              </a:pPr>
              <a:r>
                <a:rPr lang="en-US" sz="1400" b="1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AI聊天（授权可查）、测评、资源、社区匿名</a:t>
              </a:r>
              <a:endParaRPr lang="en-US" sz="1400" b="1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  <p:sp>
          <p:nvSpPr>
            <p:cNvPr id="15" name="Shape 12"/>
            <p:cNvSpPr/>
            <p:nvPr/>
          </p:nvSpPr>
          <p:spPr>
            <a:xfrm>
              <a:off x="11508" y="10090"/>
              <a:ext cx="24" cy="3976"/>
            </a:xfrm>
            <a:prstGeom prst="roundRect">
              <a:avLst>
                <a:gd name="adj" fmla="val 103553"/>
              </a:avLst>
            </a:prstGeom>
            <a:solidFill>
              <a:srgbClr val="D8D4D4"/>
            </a:solidFill>
          </p:spPr>
        </p:sp>
        <p:sp>
          <p:nvSpPr>
            <p:cNvPr id="16" name="Shape 13"/>
            <p:cNvSpPr/>
            <p:nvPr/>
          </p:nvSpPr>
          <p:spPr>
            <a:xfrm>
              <a:off x="11047" y="10740"/>
              <a:ext cx="497" cy="24"/>
            </a:xfrm>
            <a:prstGeom prst="roundRect">
              <a:avLst>
                <a:gd name="adj" fmla="val 103553"/>
              </a:avLst>
            </a:prstGeom>
            <a:solidFill>
              <a:srgbClr val="D8D4D4"/>
            </a:solidFill>
          </p:spPr>
        </p:sp>
        <p:sp>
          <p:nvSpPr>
            <p:cNvPr id="17" name="Shape 14"/>
            <p:cNvSpPr/>
            <p:nvPr/>
          </p:nvSpPr>
          <p:spPr>
            <a:xfrm>
              <a:off x="11458" y="10690"/>
              <a:ext cx="124" cy="124"/>
            </a:xfrm>
            <a:prstGeom prst="roundRect">
              <a:avLst>
                <a:gd name="adj" fmla="val 580063"/>
              </a:avLst>
            </a:prstGeom>
            <a:solidFill>
              <a:srgbClr val="3E2513"/>
            </a:solidFill>
          </p:spPr>
        </p:sp>
        <p:sp>
          <p:nvSpPr>
            <p:cNvPr id="18" name="Shape 15"/>
            <p:cNvSpPr/>
            <p:nvPr/>
          </p:nvSpPr>
          <p:spPr>
            <a:xfrm>
              <a:off x="828" y="10090"/>
              <a:ext cx="10195" cy="1325"/>
            </a:xfrm>
            <a:prstGeom prst="roundRect">
              <a:avLst>
                <a:gd name="adj" fmla="val 1875"/>
              </a:avLst>
            </a:prstGeom>
            <a:solidFill>
              <a:srgbClr val="F9F7F7"/>
            </a:solidFill>
          </p:spPr>
        </p:sp>
        <p:sp>
          <p:nvSpPr>
            <p:cNvPr id="19" name="Text 16"/>
            <p:cNvSpPr/>
            <p:nvPr/>
          </p:nvSpPr>
          <p:spPr>
            <a:xfrm>
              <a:off x="8787" y="10255"/>
              <a:ext cx="2071" cy="259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1250"/>
                </a:lnSpc>
                <a:buNone/>
              </a:pPr>
              <a:r>
                <a:rPr lang="en-US" b="1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用户基础类 (User)</a:t>
              </a:r>
              <a:endParaRPr lang="en-US" b="1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20" name="Text 17"/>
            <p:cNvSpPr/>
            <p:nvPr/>
          </p:nvSpPr>
          <p:spPr>
            <a:xfrm>
              <a:off x="994" y="10614"/>
              <a:ext cx="9864" cy="265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1300"/>
                </a:lnSpc>
                <a:buNone/>
              </a:pPr>
              <a:r>
                <a:rPr lang="en-US" sz="1400" b="1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包含学号、密码、登录状态等基础信息。</a:t>
              </a:r>
              <a:endParaRPr lang="en-US" sz="1400" b="1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  <p:sp>
          <p:nvSpPr>
            <p:cNvPr id="21" name="Shape 18"/>
            <p:cNvSpPr/>
            <p:nvPr/>
          </p:nvSpPr>
          <p:spPr>
            <a:xfrm>
              <a:off x="11496" y="11734"/>
              <a:ext cx="497" cy="24"/>
            </a:xfrm>
            <a:prstGeom prst="roundRect">
              <a:avLst>
                <a:gd name="adj" fmla="val 103553"/>
              </a:avLst>
            </a:prstGeom>
            <a:solidFill>
              <a:srgbClr val="D8D4D4"/>
            </a:solidFill>
          </p:spPr>
        </p:sp>
        <p:sp>
          <p:nvSpPr>
            <p:cNvPr id="22" name="Shape 19"/>
            <p:cNvSpPr/>
            <p:nvPr/>
          </p:nvSpPr>
          <p:spPr>
            <a:xfrm>
              <a:off x="11458" y="11684"/>
              <a:ext cx="124" cy="124"/>
            </a:xfrm>
            <a:prstGeom prst="roundRect">
              <a:avLst>
                <a:gd name="adj" fmla="val 580063"/>
              </a:avLst>
            </a:prstGeom>
            <a:solidFill>
              <a:srgbClr val="3E2513"/>
            </a:solidFill>
          </p:spPr>
        </p:sp>
        <p:sp>
          <p:nvSpPr>
            <p:cNvPr id="23" name="Shape 20"/>
            <p:cNvSpPr/>
            <p:nvPr/>
          </p:nvSpPr>
          <p:spPr>
            <a:xfrm>
              <a:off x="12017" y="11084"/>
              <a:ext cx="10195" cy="1325"/>
            </a:xfrm>
            <a:prstGeom prst="roundRect">
              <a:avLst>
                <a:gd name="adj" fmla="val 1875"/>
              </a:avLst>
            </a:prstGeom>
            <a:solidFill>
              <a:srgbClr val="F9F7F7"/>
            </a:solidFill>
          </p:spPr>
        </p:sp>
        <p:sp>
          <p:nvSpPr>
            <p:cNvPr id="24" name="Text 21"/>
            <p:cNvSpPr/>
            <p:nvPr/>
          </p:nvSpPr>
          <p:spPr>
            <a:xfrm>
              <a:off x="12182" y="11249"/>
              <a:ext cx="2071" cy="259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250"/>
                </a:lnSpc>
                <a:buNone/>
              </a:pPr>
              <a:r>
                <a:rPr lang="en-US" b="1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核心继承关系</a:t>
              </a:r>
              <a:endParaRPr lang="en-US" b="1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25" name="Text 22"/>
            <p:cNvSpPr/>
            <p:nvPr/>
          </p:nvSpPr>
          <p:spPr>
            <a:xfrm>
              <a:off x="12182" y="11608"/>
              <a:ext cx="9864" cy="265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300"/>
                </a:lnSpc>
                <a:buNone/>
              </a:pPr>
              <a:r>
                <a:rPr lang="en-US" sz="1400" b="1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Student (测评记录、咨询历史) 和 Counselor (专业领域、可预约时段) 继承自 User。</a:t>
              </a:r>
              <a:endParaRPr lang="en-US" sz="1400" b="1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  <p:sp>
          <p:nvSpPr>
            <p:cNvPr id="26" name="Shape 23"/>
            <p:cNvSpPr/>
            <p:nvPr/>
          </p:nvSpPr>
          <p:spPr>
            <a:xfrm>
              <a:off x="11047" y="12563"/>
              <a:ext cx="497" cy="24"/>
            </a:xfrm>
            <a:prstGeom prst="roundRect">
              <a:avLst>
                <a:gd name="adj" fmla="val 103553"/>
              </a:avLst>
            </a:prstGeom>
            <a:solidFill>
              <a:srgbClr val="D8D4D4"/>
            </a:solidFill>
          </p:spPr>
        </p:sp>
        <p:sp>
          <p:nvSpPr>
            <p:cNvPr id="27" name="Shape 24"/>
            <p:cNvSpPr/>
            <p:nvPr/>
          </p:nvSpPr>
          <p:spPr>
            <a:xfrm>
              <a:off x="11458" y="12513"/>
              <a:ext cx="124" cy="124"/>
            </a:xfrm>
            <a:prstGeom prst="roundRect">
              <a:avLst>
                <a:gd name="adj" fmla="val 580063"/>
              </a:avLst>
            </a:prstGeom>
            <a:solidFill>
              <a:srgbClr val="3E2513"/>
            </a:solidFill>
          </p:spPr>
        </p:sp>
        <p:sp>
          <p:nvSpPr>
            <p:cNvPr id="28" name="Shape 25"/>
            <p:cNvSpPr/>
            <p:nvPr/>
          </p:nvSpPr>
          <p:spPr>
            <a:xfrm>
              <a:off x="828" y="11912"/>
              <a:ext cx="10195" cy="1325"/>
            </a:xfrm>
            <a:prstGeom prst="roundRect">
              <a:avLst>
                <a:gd name="adj" fmla="val 1875"/>
              </a:avLst>
            </a:prstGeom>
            <a:solidFill>
              <a:srgbClr val="F9F7F7"/>
            </a:solidFill>
          </p:spPr>
        </p:sp>
        <p:sp>
          <p:nvSpPr>
            <p:cNvPr id="29" name="Text 26"/>
            <p:cNvSpPr/>
            <p:nvPr/>
          </p:nvSpPr>
          <p:spPr>
            <a:xfrm>
              <a:off x="8787" y="12078"/>
              <a:ext cx="2071" cy="259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1250"/>
                </a:lnSpc>
                <a:buNone/>
              </a:pPr>
              <a:r>
                <a:rPr lang="en-US" b="1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关键关联</a:t>
              </a:r>
              <a:endParaRPr lang="en-US" b="1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30" name="Text 27"/>
            <p:cNvSpPr/>
            <p:nvPr/>
          </p:nvSpPr>
          <p:spPr>
            <a:xfrm>
              <a:off x="994" y="12436"/>
              <a:ext cx="9864" cy="265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r">
                <a:lnSpc>
                  <a:spcPts val="1300"/>
                </a:lnSpc>
                <a:buNone/>
              </a:pPr>
              <a:r>
                <a:rPr lang="en-US" sz="1400" b="1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Appointment 关联 Student 和 Counselor，并记录状态。</a:t>
              </a:r>
              <a:endParaRPr lang="en-US" sz="1400" b="1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  <p:sp>
          <p:nvSpPr>
            <p:cNvPr id="31" name="Shape 28"/>
            <p:cNvSpPr/>
            <p:nvPr/>
          </p:nvSpPr>
          <p:spPr>
            <a:xfrm>
              <a:off x="11496" y="13391"/>
              <a:ext cx="497" cy="24"/>
            </a:xfrm>
            <a:prstGeom prst="roundRect">
              <a:avLst>
                <a:gd name="adj" fmla="val 103553"/>
              </a:avLst>
            </a:prstGeom>
            <a:solidFill>
              <a:srgbClr val="D8D4D4"/>
            </a:solidFill>
          </p:spPr>
        </p:sp>
        <p:sp>
          <p:nvSpPr>
            <p:cNvPr id="32" name="Shape 29"/>
            <p:cNvSpPr/>
            <p:nvPr/>
          </p:nvSpPr>
          <p:spPr>
            <a:xfrm>
              <a:off x="11458" y="13341"/>
              <a:ext cx="124" cy="124"/>
            </a:xfrm>
            <a:prstGeom prst="roundRect">
              <a:avLst>
                <a:gd name="adj" fmla="val 580063"/>
              </a:avLst>
            </a:prstGeom>
            <a:solidFill>
              <a:srgbClr val="3E2513"/>
            </a:solidFill>
          </p:spPr>
        </p:sp>
        <p:sp>
          <p:nvSpPr>
            <p:cNvPr id="33" name="Shape 30"/>
            <p:cNvSpPr/>
            <p:nvPr/>
          </p:nvSpPr>
          <p:spPr>
            <a:xfrm>
              <a:off x="12017" y="12740"/>
              <a:ext cx="10195" cy="1325"/>
            </a:xfrm>
            <a:prstGeom prst="roundRect">
              <a:avLst>
                <a:gd name="adj" fmla="val 1875"/>
              </a:avLst>
            </a:prstGeom>
            <a:solidFill>
              <a:srgbClr val="F9F7F7"/>
            </a:solidFill>
          </p:spPr>
        </p:sp>
        <p:sp>
          <p:nvSpPr>
            <p:cNvPr id="34" name="Text 31"/>
            <p:cNvSpPr/>
            <p:nvPr/>
          </p:nvSpPr>
          <p:spPr>
            <a:xfrm>
              <a:off x="12182" y="12906"/>
              <a:ext cx="2071" cy="259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250"/>
                </a:lnSpc>
                <a:buNone/>
              </a:pPr>
              <a:r>
                <a:rPr lang="en-US" b="1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隐私控制逻辑</a:t>
              </a:r>
              <a:endParaRPr lang="en-US" b="1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35" name="Text 32"/>
            <p:cNvSpPr/>
            <p:nvPr/>
          </p:nvSpPr>
          <p:spPr>
            <a:xfrm>
              <a:off x="12182" y="13264"/>
              <a:ext cx="9864" cy="265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300"/>
                </a:lnSpc>
                <a:buNone/>
              </a:pPr>
              <a:r>
                <a:rPr lang="en-US" sz="1400" b="1" dirty="0">
                  <a:solidFill>
                    <a:srgbClr val="3E2513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社区内容</a:t>
              </a:r>
              <a:r>
                <a:rPr lang="en-US" sz="1400" b="1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使用匿名标识；</a:t>
              </a:r>
              <a:r>
                <a:rPr lang="en-US" sz="1400" b="1" dirty="0">
                  <a:solidFill>
                    <a:srgbClr val="3E2513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咨询聊天</a:t>
              </a:r>
              <a:r>
                <a:rPr lang="en-US" sz="1400" b="1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记录需授权才能调阅，管理员不可直接查看聊天内容</a:t>
              </a:r>
              <a:r>
                <a:rPr lang="zh-CN" altLang="en-US" sz="1400" b="1" dirty="0">
                  <a:solidFill>
                    <a:srgbClr val="504C49"/>
                  </a:solidFill>
                  <a:latin typeface="Source Serif 4" panose="02040603050405020204" pitchFamily="34" charset="0"/>
                  <a:ea typeface="宋体" panose="02010600030101010101" pitchFamily="2" charset="-122"/>
                  <a:cs typeface="Source Serif 4" panose="02040603050405020204" pitchFamily="34" charset="-120"/>
                </a:rPr>
                <a:t>。</a:t>
              </a:r>
              <a:endParaRPr lang="zh-CN" altLang="en-US" sz="1400" b="1" dirty="0">
                <a:solidFill>
                  <a:srgbClr val="504C49"/>
                </a:solidFill>
                <a:latin typeface="Source Serif 4" panose="02040603050405020204" pitchFamily="34" charset="0"/>
                <a:ea typeface="宋体" panose="02010600030101010101" pitchFamily="2" charset="-122"/>
                <a:cs typeface="Source Serif 4" panose="02040603050405020204" pitchFamily="34" charset="-12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41809"/>
            <a:ext cx="9922788" cy="6200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zh-CN" alt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五、</a:t>
            </a:r>
            <a:r>
              <a:rPr 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非功能性需求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158722"/>
            <a:ext cx="13042821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高质量的非功能性需求是确保系统可靠性与用户满意度的基石。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699504"/>
            <a:ext cx="496133" cy="49613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3443645"/>
            <a:ext cx="2480905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可用性与响应速度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3872865"/>
            <a:ext cx="4182189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页面加载时间 </a:t>
            </a:r>
            <a:r>
              <a:rPr lang="en-US" sz="1550" b="1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≤ 3 秒</a:t>
            </a: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，AI 聊天回复延迟 </a:t>
            </a:r>
            <a:r>
              <a:rPr lang="en-US" sz="1550" b="1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≤ 2 秒</a:t>
            </a: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，提供流畅的用户体验。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4627007"/>
            <a:ext cx="4182189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zh-CN" alt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按钮和链接点击区域</a:t>
            </a: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 </a:t>
            </a:r>
            <a:r>
              <a:rPr lang="en-US" sz="1550" b="1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≥ 44×44 像素</a:t>
            </a: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，提高易用性。</a:t>
            </a:r>
            <a:endParaRPr lang="en-US" sz="15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986" y="2699504"/>
            <a:ext cx="496133" cy="49613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223986" y="3443645"/>
            <a:ext cx="2480905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安全性与数据保护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5223986" y="3872865"/>
            <a:ext cx="4182308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  <a:sym typeface="+mn-ea"/>
              </a:rPr>
              <a:t>（1）数据隐私：用户数据加密存储，匿名化处理敏感信息。</a:t>
            </a:r>
            <a:endParaRPr lang="en-US" sz="155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  <a:sym typeface="+mn-ea"/>
              </a:rPr>
              <a:t>（2）身份认证：支持学号登录认证，会话超时自动退出。</a:t>
            </a:r>
            <a:endParaRPr lang="en-US" sz="155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  <a:sym typeface="+mn-ea"/>
            </a:endParaRPr>
          </a:p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  <a:sym typeface="+mn-ea"/>
              </a:rPr>
              <a:t>（3）权限控制：基于角色（学生、咨询师、管理员）的访问控制，防止越权操作。</a:t>
            </a:r>
            <a:endParaRPr lang="en-US" sz="155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  <a:p>
            <a:pPr marL="0" indent="0" algn="l">
              <a:lnSpc>
                <a:spcPts val="2500"/>
              </a:lnSpc>
              <a:buNone/>
            </a:pPr>
            <a:endParaRPr lang="en-US" sz="155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5223986" y="5132467"/>
            <a:ext cx="4182308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4302" y="2699504"/>
            <a:ext cx="496133" cy="49613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54302" y="3443645"/>
            <a:ext cx="2480905" cy="3101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合规性与隐私</a:t>
            </a:r>
            <a:endParaRPr lang="en-US" sz="1950" dirty="0"/>
          </a:p>
        </p:txBody>
      </p:sp>
      <p:sp>
        <p:nvSpPr>
          <p:cNvPr id="14" name="Text 9"/>
          <p:cNvSpPr/>
          <p:nvPr/>
        </p:nvSpPr>
        <p:spPr>
          <a:xfrm>
            <a:off x="9654302" y="3872865"/>
            <a:ext cx="4182308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严格遵循《个人信息保护法》，只收集运行服务所必需的信息</a:t>
            </a:r>
            <a:r>
              <a:rPr lang="zh-CN" alt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宋体" panose="02010600030101010101" pitchFamily="2" charset="-122"/>
                <a:cs typeface="Source Serif 4" panose="02040603050405020204" pitchFamily="34" charset="-120"/>
              </a:rPr>
              <a:t>，</a:t>
            </a: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  <a:sym typeface="+mn-ea"/>
              </a:rPr>
              <a:t>保护学生隐私。</a:t>
            </a:r>
            <a:endParaRPr lang="en-US" sz="1550" dirty="0"/>
          </a:p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15" name="Text 10"/>
          <p:cNvSpPr/>
          <p:nvPr/>
        </p:nvSpPr>
        <p:spPr>
          <a:xfrm>
            <a:off x="9654302" y="4627007"/>
            <a:ext cx="4182308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16" name="Text 11"/>
          <p:cNvSpPr/>
          <p:nvPr/>
        </p:nvSpPr>
        <p:spPr>
          <a:xfrm>
            <a:off x="793790" y="5559743"/>
            <a:ext cx="2977039" cy="37207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兼容性要求</a:t>
            </a:r>
            <a:endParaRPr lang="en-US" sz="2300" dirty="0"/>
          </a:p>
        </p:txBody>
      </p:sp>
      <p:sp>
        <p:nvSpPr>
          <p:cNvPr id="17" name="Text 12"/>
          <p:cNvSpPr/>
          <p:nvPr/>
        </p:nvSpPr>
        <p:spPr>
          <a:xfrm>
            <a:off x="793790" y="6229469"/>
            <a:ext cx="13042821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移动端：全面兼容主流 iOS 和 Android 系统版本。</a:t>
            </a:r>
            <a:endParaRPr lang="en-US" sz="1550" dirty="0"/>
          </a:p>
        </p:txBody>
      </p:sp>
      <p:sp>
        <p:nvSpPr>
          <p:cNvPr id="18" name="Text 13"/>
          <p:cNvSpPr/>
          <p:nvPr/>
        </p:nvSpPr>
        <p:spPr>
          <a:xfrm>
            <a:off x="793790" y="6770251"/>
            <a:ext cx="13042821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Web 端：支持 Chrome、Firefox 主流浏览器，最低分辨率要求 </a:t>
            </a:r>
            <a:r>
              <a:rPr lang="en-US" sz="1550" dirty="0">
                <a:solidFill>
                  <a:srgbClr val="3E2513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1024×768</a:t>
            </a: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 以确保管理界面信息完整显示。</a:t>
            </a:r>
            <a:endParaRPr lang="en-US" sz="155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86101"/>
            <a:ext cx="7442121" cy="6200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zh-CN" alt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六、</a:t>
            </a:r>
            <a:r>
              <a:rPr 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关键功能验收标准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203013"/>
            <a:ext cx="13042821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本表定义了每个核心模块的性能指标和验证方法，作为项目交付和评审的依据。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2743795"/>
            <a:ext cx="13042821" cy="3822383"/>
          </a:xfrm>
          <a:prstGeom prst="roundRect">
            <a:avLst>
              <a:gd name="adj" fmla="val 77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3"/>
          <p:cNvSpPr/>
          <p:nvPr>
            <p:custDataLst>
              <p:tags r:id="rId1"/>
            </p:custDataLst>
          </p:nvPr>
        </p:nvSpPr>
        <p:spPr>
          <a:xfrm>
            <a:off x="801410" y="2751415"/>
            <a:ext cx="13027581" cy="888444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6" name="Text 4"/>
          <p:cNvSpPr/>
          <p:nvPr>
            <p:custDataLst>
              <p:tags r:id="rId2"/>
            </p:custDataLst>
          </p:nvPr>
        </p:nvSpPr>
        <p:spPr>
          <a:xfrm>
            <a:off x="999887" y="3005733"/>
            <a:ext cx="2204918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AI 心理陪伴</a:t>
            </a:r>
            <a:endParaRPr lang="en-US" sz="28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7" name="Text 5"/>
          <p:cNvSpPr/>
          <p:nvPr>
            <p:custDataLst>
              <p:tags r:id="rId3"/>
            </p:custDataLst>
          </p:nvPr>
        </p:nvSpPr>
        <p:spPr>
          <a:xfrm>
            <a:off x="3609142" y="2878098"/>
            <a:ext cx="5458063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回复延迟 ≤ 2 秒；危机转接触发率 ≥ 90%</a:t>
            </a:r>
            <a:endParaRPr lang="en-US" sz="1550" dirty="0"/>
          </a:p>
        </p:txBody>
      </p:sp>
      <p:sp>
        <p:nvSpPr>
          <p:cNvPr id="8" name="Text 6"/>
          <p:cNvSpPr/>
          <p:nvPr>
            <p:custDataLst>
              <p:tags r:id="rId4"/>
            </p:custDataLst>
          </p:nvPr>
        </p:nvSpPr>
        <p:spPr>
          <a:xfrm>
            <a:off x="9471541" y="2878098"/>
            <a:ext cx="4159091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输入 10 组高危语句，检查是否自动转接并通知咨询师</a:t>
            </a:r>
            <a:endParaRPr lang="en-US" sz="1550" dirty="0"/>
          </a:p>
        </p:txBody>
      </p:sp>
      <p:sp>
        <p:nvSpPr>
          <p:cNvPr id="9" name="Shape 7"/>
          <p:cNvSpPr/>
          <p:nvPr>
            <p:custDataLst>
              <p:tags r:id="rId5"/>
            </p:custDataLst>
          </p:nvPr>
        </p:nvSpPr>
        <p:spPr>
          <a:xfrm>
            <a:off x="801410" y="3639860"/>
            <a:ext cx="13027581" cy="570905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10" name="Text 8"/>
          <p:cNvSpPr/>
          <p:nvPr>
            <p:custDataLst>
              <p:tags r:id="rId6"/>
            </p:custDataLst>
          </p:nvPr>
        </p:nvSpPr>
        <p:spPr>
          <a:xfrm>
            <a:off x="999887" y="3766542"/>
            <a:ext cx="2204918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真人咨询</a:t>
            </a:r>
            <a:endParaRPr lang="en-US" sz="28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11" name="Text 9"/>
          <p:cNvSpPr/>
          <p:nvPr>
            <p:custDataLst>
              <p:tags r:id="rId7"/>
            </p:custDataLst>
          </p:nvPr>
        </p:nvSpPr>
        <p:spPr>
          <a:xfrm>
            <a:off x="3609142" y="3766542"/>
            <a:ext cx="5458063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连接成功率 ≥ 99%；实时通信延迟 ≤ 500ms</a:t>
            </a:r>
            <a:endParaRPr lang="en-US" sz="1550" dirty="0"/>
          </a:p>
        </p:txBody>
      </p:sp>
      <p:sp>
        <p:nvSpPr>
          <p:cNvPr id="12" name="Text 10"/>
          <p:cNvSpPr/>
          <p:nvPr>
            <p:custDataLst>
              <p:tags r:id="rId8"/>
            </p:custDataLst>
          </p:nvPr>
        </p:nvSpPr>
        <p:spPr>
          <a:xfrm>
            <a:off x="9471541" y="3766542"/>
            <a:ext cx="4159091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测量主动预约 + AI 转接的端到端延迟与成功率</a:t>
            </a:r>
            <a:endParaRPr lang="en-US" sz="1550" dirty="0"/>
          </a:p>
        </p:txBody>
      </p:sp>
      <p:sp>
        <p:nvSpPr>
          <p:cNvPr id="13" name="Shape 11"/>
          <p:cNvSpPr/>
          <p:nvPr>
            <p:custDataLst>
              <p:tags r:id="rId9"/>
            </p:custDataLst>
          </p:nvPr>
        </p:nvSpPr>
        <p:spPr>
          <a:xfrm>
            <a:off x="801410" y="4210764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14" name="Text 12"/>
          <p:cNvSpPr/>
          <p:nvPr>
            <p:custDataLst>
              <p:tags r:id="rId10"/>
            </p:custDataLst>
          </p:nvPr>
        </p:nvSpPr>
        <p:spPr>
          <a:xfrm>
            <a:off x="999887" y="4337447"/>
            <a:ext cx="2204918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预约系统</a:t>
            </a:r>
            <a:endParaRPr lang="en-US" sz="28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15" name="Text 13"/>
          <p:cNvSpPr/>
          <p:nvPr>
            <p:custDataLst>
              <p:tags r:id="rId11"/>
            </p:custDataLst>
          </p:nvPr>
        </p:nvSpPr>
        <p:spPr>
          <a:xfrm>
            <a:off x="3609142" y="4337447"/>
            <a:ext cx="5458063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冲突检测准确率 100%；提醒准时（提前 1 小时）</a:t>
            </a:r>
            <a:endParaRPr lang="en-US" sz="1550" dirty="0"/>
          </a:p>
        </p:txBody>
      </p:sp>
      <p:sp>
        <p:nvSpPr>
          <p:cNvPr id="16" name="Text 14"/>
          <p:cNvSpPr/>
          <p:nvPr>
            <p:custDataLst>
              <p:tags r:id="rId12"/>
            </p:custDataLst>
          </p:nvPr>
        </p:nvSpPr>
        <p:spPr>
          <a:xfrm>
            <a:off x="9471541" y="4337447"/>
            <a:ext cx="4159091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多用户并发预约同一时段，验证冲突拦截机制</a:t>
            </a:r>
            <a:endParaRPr lang="en-US" sz="1550" dirty="0"/>
          </a:p>
        </p:txBody>
      </p:sp>
      <p:sp>
        <p:nvSpPr>
          <p:cNvPr id="17" name="Shape 15"/>
          <p:cNvSpPr/>
          <p:nvPr>
            <p:custDataLst>
              <p:tags r:id="rId13"/>
            </p:custDataLst>
          </p:nvPr>
        </p:nvSpPr>
        <p:spPr>
          <a:xfrm>
            <a:off x="801410" y="4781669"/>
            <a:ext cx="13027581" cy="888444"/>
          </a:xfrm>
          <a:prstGeom prst="rect">
            <a:avLst/>
          </a:prstGeom>
          <a:solidFill>
            <a:srgbClr val="000000">
              <a:alpha val="4000"/>
            </a:srgbClr>
          </a:solidFill>
        </p:spPr>
      </p:sp>
      <p:sp>
        <p:nvSpPr>
          <p:cNvPr id="18" name="Text 16"/>
          <p:cNvSpPr/>
          <p:nvPr>
            <p:custDataLst>
              <p:tags r:id="rId14"/>
            </p:custDataLst>
          </p:nvPr>
        </p:nvSpPr>
        <p:spPr>
          <a:xfrm>
            <a:off x="999887" y="5067102"/>
            <a:ext cx="2204918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心理测评</a:t>
            </a:r>
            <a:endParaRPr lang="en-US" sz="28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19" name="Text 17"/>
          <p:cNvSpPr/>
          <p:nvPr>
            <p:custDataLst>
              <p:tags r:id="rId15"/>
            </p:custDataLst>
          </p:nvPr>
        </p:nvSpPr>
        <p:spPr>
          <a:xfrm>
            <a:off x="3609142" y="4908352"/>
            <a:ext cx="5458063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报告生成 ≤ 5 秒；数据存储正确，完成率 ≥ 95%</a:t>
            </a:r>
            <a:endParaRPr lang="en-US" sz="1550" dirty="0"/>
          </a:p>
        </p:txBody>
      </p:sp>
      <p:sp>
        <p:nvSpPr>
          <p:cNvPr id="20" name="Text 18"/>
          <p:cNvSpPr/>
          <p:nvPr>
            <p:custDataLst>
              <p:tags r:id="rId16"/>
            </p:custDataLst>
          </p:nvPr>
        </p:nvSpPr>
        <p:spPr>
          <a:xfrm>
            <a:off x="9471541" y="4908352"/>
            <a:ext cx="4159091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完成 SCL-90（90 题）测试，检查报告内容与数据库一致性</a:t>
            </a:r>
            <a:endParaRPr lang="en-US" sz="1550" dirty="0"/>
          </a:p>
        </p:txBody>
      </p:sp>
      <p:sp>
        <p:nvSpPr>
          <p:cNvPr id="21" name="Shape 19"/>
          <p:cNvSpPr/>
          <p:nvPr>
            <p:custDataLst>
              <p:tags r:id="rId17"/>
            </p:custDataLst>
          </p:nvPr>
        </p:nvSpPr>
        <p:spPr>
          <a:xfrm>
            <a:off x="801410" y="5670113"/>
            <a:ext cx="13027581" cy="888444"/>
          </a:xfrm>
          <a:prstGeom prst="rect">
            <a:avLst/>
          </a:prstGeom>
          <a:solidFill>
            <a:srgbClr val="FFFFFF">
              <a:alpha val="4000"/>
            </a:srgbClr>
          </a:solidFill>
        </p:spPr>
      </p:sp>
      <p:sp>
        <p:nvSpPr>
          <p:cNvPr id="22" name="Text 20"/>
          <p:cNvSpPr/>
          <p:nvPr>
            <p:custDataLst>
              <p:tags r:id="rId18"/>
            </p:custDataLst>
          </p:nvPr>
        </p:nvSpPr>
        <p:spPr>
          <a:xfrm>
            <a:off x="999887" y="6044446"/>
            <a:ext cx="2204918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8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社区与资源</a:t>
            </a:r>
            <a:endParaRPr lang="en-US" sz="28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23" name="Text 21"/>
          <p:cNvSpPr/>
          <p:nvPr>
            <p:custDataLst>
              <p:tags r:id="rId19"/>
            </p:custDataLst>
          </p:nvPr>
        </p:nvSpPr>
        <p:spPr>
          <a:xfrm>
            <a:off x="3609142" y="5796796"/>
            <a:ext cx="5458063" cy="31754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资源加载 ≤ 3 秒；社区匿名性 100%；审核功能正常</a:t>
            </a:r>
            <a:endParaRPr lang="en-US" sz="1550" dirty="0"/>
          </a:p>
        </p:txBody>
      </p:sp>
      <p:sp>
        <p:nvSpPr>
          <p:cNvPr id="24" name="Text 22"/>
          <p:cNvSpPr/>
          <p:nvPr>
            <p:custDataLst>
              <p:tags r:id="rId20"/>
            </p:custDataLst>
          </p:nvPr>
        </p:nvSpPr>
        <p:spPr>
          <a:xfrm>
            <a:off x="9471541" y="5796796"/>
            <a:ext cx="4159091" cy="63507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测试管理员审核流程；发帖检查数据库无用户 ID 关联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793790" y="6789420"/>
            <a:ext cx="13042821" cy="2540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注：所有验收标准均基于前期需求说明书 5.4 节严格制定，确保功能实现可量化、可验证。</a:t>
            </a:r>
            <a:endParaRPr lang="en-US" sz="125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55928"/>
            <a:ext cx="8434388" cy="6200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zh-CN" alt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七、</a:t>
            </a:r>
            <a:r>
              <a:rPr lang="en-US" sz="39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团队分工与协作模式</a:t>
            </a:r>
            <a:endParaRPr lang="en-US" sz="3900" dirty="0"/>
          </a:p>
        </p:txBody>
      </p:sp>
      <p:grpSp>
        <p:nvGrpSpPr>
          <p:cNvPr id="41" name="组合 40"/>
          <p:cNvGrpSpPr/>
          <p:nvPr>
            <p:custDataLst>
              <p:tags r:id="rId1"/>
            </p:custDataLst>
          </p:nvPr>
        </p:nvGrpSpPr>
        <p:grpSpPr>
          <a:xfrm>
            <a:off x="921385" y="2787772"/>
            <a:ext cx="5718072" cy="766494"/>
            <a:chOff x="11715" y="5686"/>
            <a:chExt cx="10075" cy="1957"/>
          </a:xfrm>
        </p:grpSpPr>
        <p:sp>
          <p:nvSpPr>
            <p:cNvPr id="18" name="Shape 16"/>
            <p:cNvSpPr/>
            <p:nvPr>
              <p:custDataLst>
                <p:tags r:id="rId2"/>
              </p:custDataLst>
            </p:nvPr>
          </p:nvSpPr>
          <p:spPr>
            <a:xfrm>
              <a:off x="11715" y="5686"/>
              <a:ext cx="8985" cy="391"/>
            </a:xfrm>
            <a:prstGeom prst="roundRect">
              <a:avLst>
                <a:gd name="adj" fmla="val 12004"/>
              </a:avLst>
            </a:prstGeom>
            <a:solidFill>
              <a:srgbClr val="F9F7F7"/>
            </a:solidFill>
          </p:spPr>
        </p:sp>
        <p:sp>
          <p:nvSpPr>
            <p:cNvPr id="19" name="Shape 17"/>
            <p:cNvSpPr/>
            <p:nvPr>
              <p:custDataLst>
                <p:tags r:id="rId3"/>
              </p:custDataLst>
            </p:nvPr>
          </p:nvSpPr>
          <p:spPr>
            <a:xfrm>
              <a:off x="11715" y="5719"/>
              <a:ext cx="2975" cy="358"/>
            </a:xfrm>
            <a:prstGeom prst="roundRect">
              <a:avLst>
                <a:gd name="adj" fmla="val 12004"/>
              </a:avLst>
            </a:prstGeom>
            <a:solidFill>
              <a:srgbClr val="3E2513"/>
            </a:solidFill>
          </p:spPr>
        </p:sp>
        <p:sp>
          <p:nvSpPr>
            <p:cNvPr id="20" name="Text 18"/>
            <p:cNvSpPr/>
            <p:nvPr>
              <p:custDataLst>
                <p:tags r:id="rId4"/>
              </p:custDataLst>
            </p:nvPr>
          </p:nvSpPr>
          <p:spPr>
            <a:xfrm>
              <a:off x="20935" y="5686"/>
              <a:ext cx="855" cy="391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950"/>
                </a:lnSpc>
                <a:buNone/>
              </a:pPr>
              <a:r>
                <a:rPr lang="en-US" sz="19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15%</a:t>
              </a:r>
              <a:endParaRPr lang="en-US" sz="1950" dirty="0"/>
            </a:p>
          </p:txBody>
        </p:sp>
        <p:sp>
          <p:nvSpPr>
            <p:cNvPr id="21" name="Text 19"/>
            <p:cNvSpPr/>
            <p:nvPr>
              <p:custDataLst>
                <p:tags r:id="rId5"/>
              </p:custDataLst>
            </p:nvPr>
          </p:nvSpPr>
          <p:spPr>
            <a:xfrm>
              <a:off x="11715" y="6467"/>
              <a:ext cx="3907" cy="488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algn="l">
                <a:lnSpc>
                  <a:spcPts val="2400"/>
                </a:lnSpc>
                <a:buClrTx/>
                <a:buSzTx/>
                <a:buFontTx/>
                <a:buNone/>
              </a:pPr>
              <a:r>
                <a:rPr lang="en-US" sz="19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移动端前端原型设计</a:t>
              </a:r>
              <a:endPara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22" name="Text 20"/>
            <p:cNvSpPr/>
            <p:nvPr>
              <p:custDataLst>
                <p:tags r:id="rId6"/>
              </p:custDataLst>
            </p:nvPr>
          </p:nvSpPr>
          <p:spPr>
            <a:xfrm>
              <a:off x="11715" y="7143"/>
              <a:ext cx="10075" cy="500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zh-CN" alt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完成移动端的界面原型设计等</a:t>
              </a: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（学号：</a:t>
              </a:r>
              <a:r>
                <a:rPr lang="en-US" altLang="zh-CN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102300207</a:t>
              </a: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）</a:t>
              </a:r>
              <a:endParaRPr lang="en-US" sz="1550" dirty="0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00100" y="5770245"/>
            <a:ext cx="13042900" cy="2396490"/>
            <a:chOff x="1250" y="7995"/>
            <a:chExt cx="20540" cy="3774"/>
          </a:xfrm>
        </p:grpSpPr>
        <p:sp>
          <p:nvSpPr>
            <p:cNvPr id="25" name="Shape 23"/>
            <p:cNvSpPr/>
            <p:nvPr/>
          </p:nvSpPr>
          <p:spPr>
            <a:xfrm>
              <a:off x="4100" y="7995"/>
              <a:ext cx="938" cy="938"/>
            </a:xfrm>
            <a:prstGeom prst="roundRect">
              <a:avLst>
                <a:gd name="adj" fmla="val 153600"/>
              </a:avLst>
            </a:prstGeom>
            <a:solidFill>
              <a:srgbClr val="3E2513"/>
            </a:solidFill>
          </p:spPr>
        </p:sp>
        <p:sp>
          <p:nvSpPr>
            <p:cNvPr id="31" name="Shape 28"/>
            <p:cNvSpPr/>
            <p:nvPr/>
          </p:nvSpPr>
          <p:spPr>
            <a:xfrm>
              <a:off x="11051" y="7995"/>
              <a:ext cx="938" cy="938"/>
            </a:xfrm>
            <a:prstGeom prst="roundRect">
              <a:avLst>
                <a:gd name="adj" fmla="val 153600"/>
              </a:avLst>
            </a:prstGeom>
            <a:solidFill>
              <a:srgbClr val="3E2513"/>
            </a:solidFill>
          </p:spPr>
        </p:sp>
        <p:sp>
          <p:nvSpPr>
            <p:cNvPr id="37" name="Shape 33"/>
            <p:cNvSpPr/>
            <p:nvPr/>
          </p:nvSpPr>
          <p:spPr>
            <a:xfrm>
              <a:off x="18002" y="7995"/>
              <a:ext cx="938" cy="938"/>
            </a:xfrm>
            <a:prstGeom prst="roundRect">
              <a:avLst>
                <a:gd name="adj" fmla="val 153600"/>
              </a:avLst>
            </a:prstGeom>
            <a:solidFill>
              <a:srgbClr val="3E2513"/>
            </a:solidFill>
          </p:spPr>
        </p:sp>
        <p:grpSp>
          <p:nvGrpSpPr>
            <p:cNvPr id="72" name="组合 71"/>
            <p:cNvGrpSpPr/>
            <p:nvPr/>
          </p:nvGrpSpPr>
          <p:grpSpPr>
            <a:xfrm>
              <a:off x="1250" y="8229"/>
              <a:ext cx="20540" cy="3541"/>
              <a:chOff x="1250" y="8229"/>
              <a:chExt cx="20540" cy="3541"/>
            </a:xfrm>
          </p:grpSpPr>
          <p:sp>
            <p:nvSpPr>
              <p:cNvPr id="23" name="Shape 21"/>
              <p:cNvSpPr/>
              <p:nvPr/>
            </p:nvSpPr>
            <p:spPr>
              <a:xfrm>
                <a:off x="1250" y="8464"/>
                <a:ext cx="6638" cy="3306"/>
              </a:xfrm>
              <a:prstGeom prst="roundRect">
                <a:avLst>
                  <a:gd name="adj" fmla="val 5227"/>
                </a:avLst>
              </a:prstGeom>
              <a:solidFill>
                <a:srgbClr val="FFFFFF"/>
              </a:solidFill>
            </p:spPr>
          </p:sp>
          <p:sp>
            <p:nvSpPr>
              <p:cNvPr id="24" name="Shape 22"/>
              <p:cNvSpPr/>
              <p:nvPr/>
            </p:nvSpPr>
            <p:spPr>
              <a:xfrm>
                <a:off x="1250" y="8428"/>
                <a:ext cx="6638" cy="144"/>
              </a:xfrm>
              <a:prstGeom prst="roundRect">
                <a:avLst>
                  <a:gd name="adj" fmla="val 32558"/>
                </a:avLst>
              </a:prstGeom>
              <a:solidFill>
                <a:srgbClr val="3E2513"/>
              </a:solidFill>
            </p:spPr>
          </p:sp>
          <p:pic>
            <p:nvPicPr>
              <p:cNvPr id="26" name="Image 0" descr="preencoded.png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82" y="8229"/>
                <a:ext cx="375" cy="469"/>
              </a:xfrm>
              <a:prstGeom prst="rect">
                <a:avLst/>
              </a:prstGeom>
            </p:spPr>
          </p:pic>
          <p:sp>
            <p:nvSpPr>
              <p:cNvPr id="27" name="Text 24"/>
              <p:cNvSpPr/>
              <p:nvPr/>
            </p:nvSpPr>
            <p:spPr>
              <a:xfrm>
                <a:off x="1598" y="9245"/>
                <a:ext cx="3907" cy="4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400"/>
                  </a:lnSpc>
                  <a:buNone/>
                </a:pPr>
                <a:r>
                  <a:rPr lang="en-US" sz="1950" dirty="0">
                    <a:solidFill>
                      <a:srgbClr val="504C49"/>
                    </a:solidFill>
                    <a:latin typeface="Platypi Medium" pitchFamily="34" charset="0"/>
                    <a:ea typeface="Platypi Medium" pitchFamily="34" charset="-122"/>
                    <a:cs typeface="Platypi Medium" pitchFamily="34" charset="-120"/>
                  </a:rPr>
                  <a:t>协同工具</a:t>
                </a:r>
                <a:endParaRPr lang="en-US" sz="1950" dirty="0"/>
              </a:p>
            </p:txBody>
          </p:sp>
          <p:sp>
            <p:nvSpPr>
              <p:cNvPr id="28" name="Text 25"/>
              <p:cNvSpPr/>
              <p:nvPr/>
            </p:nvSpPr>
            <p:spPr>
              <a:xfrm>
                <a:off x="1598" y="9921"/>
                <a:ext cx="5942" cy="1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marL="0" indent="0" algn="l">
                  <a:lnSpc>
                    <a:spcPts val="2500"/>
                  </a:lnSpc>
                  <a:buNone/>
                </a:pPr>
                <a:r>
                  <a:rPr lang="en-US" sz="1550" dirty="0">
                    <a:solidFill>
                      <a:srgbClr val="504C49"/>
                    </a:solidFill>
                    <a:latin typeface="Source Serif 4" panose="02040603050405020204" pitchFamily="34" charset="0"/>
                    <a:ea typeface="Source Serif 4" panose="02040603050405020204" pitchFamily="34" charset="-122"/>
                    <a:cs typeface="Source Serif 4" panose="02040603050405020204" pitchFamily="34" charset="-120"/>
                  </a:rPr>
                  <a:t>利用腾讯在线共享文档，团队成员共享项目所有开发文档。</a:t>
                </a:r>
                <a:endPara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endParaRPr>
              </a:p>
            </p:txBody>
          </p:sp>
          <p:sp>
            <p:nvSpPr>
              <p:cNvPr id="29" name="Shape 26"/>
              <p:cNvSpPr/>
              <p:nvPr/>
            </p:nvSpPr>
            <p:spPr>
              <a:xfrm>
                <a:off x="8201" y="8464"/>
                <a:ext cx="6638" cy="3306"/>
              </a:xfrm>
              <a:prstGeom prst="roundRect">
                <a:avLst>
                  <a:gd name="adj" fmla="val 5227"/>
                </a:avLst>
              </a:prstGeom>
              <a:solidFill>
                <a:srgbClr val="FFFFFF"/>
              </a:solidFill>
            </p:spPr>
          </p:sp>
          <p:sp>
            <p:nvSpPr>
              <p:cNvPr id="30" name="Shape 27"/>
              <p:cNvSpPr/>
              <p:nvPr/>
            </p:nvSpPr>
            <p:spPr>
              <a:xfrm>
                <a:off x="8201" y="8428"/>
                <a:ext cx="6638" cy="144"/>
              </a:xfrm>
              <a:prstGeom prst="roundRect">
                <a:avLst>
                  <a:gd name="adj" fmla="val 32558"/>
                </a:avLst>
              </a:prstGeom>
              <a:solidFill>
                <a:srgbClr val="3E2513"/>
              </a:solidFill>
            </p:spPr>
          </p:sp>
          <p:pic>
            <p:nvPicPr>
              <p:cNvPr id="32" name="Image 1" descr="preencoded.png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332" y="8229"/>
                <a:ext cx="375" cy="469"/>
              </a:xfrm>
              <a:prstGeom prst="rect">
                <a:avLst/>
              </a:prstGeom>
            </p:spPr>
          </p:pic>
          <p:sp>
            <p:nvSpPr>
              <p:cNvPr id="33" name="Text 29"/>
              <p:cNvSpPr/>
              <p:nvPr/>
            </p:nvSpPr>
            <p:spPr>
              <a:xfrm>
                <a:off x="8549" y="9245"/>
                <a:ext cx="3907" cy="4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400"/>
                  </a:lnSpc>
                  <a:buNone/>
                </a:pPr>
                <a:r>
                  <a:rPr lang="en-US" sz="1950" dirty="0">
                    <a:solidFill>
                      <a:srgbClr val="504C49"/>
                    </a:solidFill>
                    <a:latin typeface="Platypi Medium" pitchFamily="34" charset="0"/>
                    <a:ea typeface="Platypi Medium" pitchFamily="34" charset="-122"/>
                    <a:cs typeface="Platypi Medium" pitchFamily="34" charset="-120"/>
                  </a:rPr>
                  <a:t>沟通机制</a:t>
                </a:r>
                <a:endParaRPr lang="en-US" sz="1950" dirty="0"/>
              </a:p>
            </p:txBody>
          </p:sp>
          <p:sp>
            <p:nvSpPr>
              <p:cNvPr id="34" name="Text 30"/>
              <p:cNvSpPr/>
              <p:nvPr/>
            </p:nvSpPr>
            <p:spPr>
              <a:xfrm>
                <a:off x="8549" y="9921"/>
                <a:ext cx="5942" cy="1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marL="0" indent="0" algn="l">
                  <a:lnSpc>
                    <a:spcPts val="2500"/>
                  </a:lnSpc>
                  <a:buNone/>
                </a:pPr>
                <a:r>
                  <a:rPr lang="zh-CN" altLang="en-US" sz="1550" dirty="0">
                    <a:solidFill>
                      <a:srgbClr val="504C49"/>
                    </a:solidFill>
                    <a:latin typeface="Source Serif 4" panose="02040603050405020204" pitchFamily="34" charset="0"/>
                    <a:ea typeface="Source Serif 4" panose="02040603050405020204" pitchFamily="34" charset="-122"/>
                    <a:cs typeface="Source Serif 4" panose="02040603050405020204" pitchFamily="34" charset="-120"/>
                  </a:rPr>
                  <a:t>每日例会口头汇报，每周组会总结分析开发进度，适时调整计划进度，组长统筹协作。</a:t>
                </a:r>
                <a:endParaRPr lang="zh-CN" alt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endParaRPr>
              </a:p>
            </p:txBody>
          </p:sp>
          <p:sp>
            <p:nvSpPr>
              <p:cNvPr id="35" name="Shape 31"/>
              <p:cNvSpPr/>
              <p:nvPr/>
            </p:nvSpPr>
            <p:spPr>
              <a:xfrm>
                <a:off x="15152" y="8464"/>
                <a:ext cx="6638" cy="3306"/>
              </a:xfrm>
              <a:prstGeom prst="roundRect">
                <a:avLst>
                  <a:gd name="adj" fmla="val 5227"/>
                </a:avLst>
              </a:prstGeom>
              <a:solidFill>
                <a:srgbClr val="FFFFFF"/>
              </a:solidFill>
            </p:spPr>
          </p:sp>
          <p:sp>
            <p:nvSpPr>
              <p:cNvPr id="36" name="Shape 32"/>
              <p:cNvSpPr/>
              <p:nvPr/>
            </p:nvSpPr>
            <p:spPr>
              <a:xfrm>
                <a:off x="15152" y="8428"/>
                <a:ext cx="6638" cy="144"/>
              </a:xfrm>
              <a:prstGeom prst="roundRect">
                <a:avLst>
                  <a:gd name="adj" fmla="val 32558"/>
                </a:avLst>
              </a:prstGeom>
              <a:solidFill>
                <a:srgbClr val="3E2513"/>
              </a:solidFill>
            </p:spPr>
          </p:sp>
          <p:pic>
            <p:nvPicPr>
              <p:cNvPr id="38" name="Image 2" descr="preencoded.png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283" y="8229"/>
                <a:ext cx="375" cy="469"/>
              </a:xfrm>
              <a:prstGeom prst="rect">
                <a:avLst/>
              </a:prstGeom>
            </p:spPr>
          </p:pic>
          <p:sp>
            <p:nvSpPr>
              <p:cNvPr id="39" name="Text 34"/>
              <p:cNvSpPr/>
              <p:nvPr/>
            </p:nvSpPr>
            <p:spPr>
              <a:xfrm>
                <a:off x="15500" y="9245"/>
                <a:ext cx="3907" cy="4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400"/>
                  </a:lnSpc>
                  <a:buNone/>
                </a:pPr>
                <a:r>
                  <a:rPr lang="en-US" sz="1950" dirty="0">
                    <a:solidFill>
                      <a:srgbClr val="504C49"/>
                    </a:solidFill>
                    <a:latin typeface="Platypi Medium" pitchFamily="34" charset="0"/>
                    <a:ea typeface="Platypi Medium" pitchFamily="34" charset="-122"/>
                    <a:cs typeface="Platypi Medium" pitchFamily="34" charset="-120"/>
                  </a:rPr>
                  <a:t>版本控制</a:t>
                </a:r>
                <a:endParaRPr lang="en-US" sz="1950" dirty="0"/>
              </a:p>
            </p:txBody>
          </p:sp>
          <p:sp>
            <p:nvSpPr>
              <p:cNvPr id="40" name="Text 35"/>
              <p:cNvSpPr/>
              <p:nvPr/>
            </p:nvSpPr>
            <p:spPr>
              <a:xfrm>
                <a:off x="15500" y="9921"/>
                <a:ext cx="5942" cy="15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marL="0" indent="0" algn="l">
                  <a:lnSpc>
                    <a:spcPts val="2500"/>
                  </a:lnSpc>
                  <a:buNone/>
                </a:pPr>
                <a:r>
                  <a:rPr lang="en-US" sz="1550" dirty="0">
                    <a:solidFill>
                      <a:srgbClr val="504C49"/>
                    </a:solidFill>
                    <a:latin typeface="Source Serif 4" panose="02040603050405020204" pitchFamily="34" charset="0"/>
                    <a:ea typeface="Source Serif 4" panose="02040603050405020204" pitchFamily="34" charset="-122"/>
                    <a:cs typeface="Source Serif 4" panose="02040603050405020204" pitchFamily="34" charset="-120"/>
                  </a:rPr>
                  <a:t>文档命名规范化（如“</a:t>
                </a:r>
                <a:r>
                  <a:rPr lang="zh-CN" altLang="en-US" sz="1550" dirty="0">
                    <a:solidFill>
                      <a:srgbClr val="504C49"/>
                    </a:solidFill>
                    <a:latin typeface="Source Serif 4" panose="02040603050405020204" pitchFamily="34" charset="0"/>
                    <a:ea typeface="Source Serif 4" panose="02040603050405020204" pitchFamily="34" charset="-122"/>
                    <a:cs typeface="Source Serif 4" panose="02040603050405020204" pitchFamily="34" charset="-120"/>
                  </a:rPr>
                  <a:t>软件</a:t>
                </a:r>
                <a:r>
                  <a:rPr lang="en-US" sz="1550" dirty="0">
                    <a:solidFill>
                      <a:srgbClr val="504C49"/>
                    </a:solidFill>
                    <a:latin typeface="Source Serif 4" panose="02040603050405020204" pitchFamily="34" charset="0"/>
                    <a:ea typeface="Source Serif 4" panose="02040603050405020204" pitchFamily="34" charset="-122"/>
                    <a:cs typeface="Source Serif 4" panose="02040603050405020204" pitchFamily="34" charset="-120"/>
                  </a:rPr>
                  <a:t>需求</a:t>
                </a:r>
                <a:r>
                  <a:rPr lang="zh-CN" altLang="en-US" sz="1550" dirty="0">
                    <a:solidFill>
                      <a:srgbClr val="504C49"/>
                    </a:solidFill>
                    <a:latin typeface="Source Serif 4" panose="02040603050405020204" pitchFamily="34" charset="0"/>
                    <a:ea typeface="Source Serif 4" panose="02040603050405020204" pitchFamily="34" charset="-122"/>
                    <a:cs typeface="Source Serif 4" panose="02040603050405020204" pitchFamily="34" charset="-120"/>
                  </a:rPr>
                  <a:t>规格</a:t>
                </a:r>
                <a:r>
                  <a:rPr lang="en-US" sz="1550" dirty="0">
                    <a:solidFill>
                      <a:srgbClr val="504C49"/>
                    </a:solidFill>
                    <a:latin typeface="Source Serif 4" panose="02040603050405020204" pitchFamily="34" charset="0"/>
                    <a:ea typeface="Source Serif 4" panose="02040603050405020204" pitchFamily="34" charset="-122"/>
                    <a:cs typeface="Source Serif 4" panose="02040603050405020204" pitchFamily="34" charset="-120"/>
                  </a:rPr>
                  <a:t>说明书v1.1”），</a:t>
                </a:r>
                <a:r>
                  <a:rPr lang="en-US" sz="1550" dirty="0">
                    <a:solidFill>
                      <a:srgbClr val="504C49"/>
                    </a:solidFill>
                    <a:latin typeface="Source Serif 4" panose="02040603050405020204" pitchFamily="34" charset="0"/>
                    <a:ea typeface="Source Serif 4" panose="02040603050405020204" pitchFamily="34" charset="-122"/>
                    <a:cs typeface="Source Serif 4" panose="02040603050405020204" pitchFamily="34" charset="-120"/>
                    <a:sym typeface="+mn-ea"/>
                  </a:rPr>
                  <a:t>文档内加入修订表记录修订内容</a:t>
                </a:r>
                <a:endPara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endParaRPr>
              </a:p>
              <a:p>
                <a:pPr marL="0" indent="0" algn="l">
                  <a:lnSpc>
                    <a:spcPts val="2500"/>
                  </a:lnSpc>
                  <a:buNone/>
                </a:pPr>
                <a:r>
                  <a:rPr lang="zh-CN" altLang="en-US" sz="1550" dirty="0">
                    <a:solidFill>
                      <a:srgbClr val="504C49"/>
                    </a:solidFill>
                    <a:latin typeface="Source Serif 4" panose="02040603050405020204" pitchFamily="34" charset="0"/>
                    <a:ea typeface="宋体" panose="02010600030101010101" pitchFamily="2" charset="-122"/>
                    <a:cs typeface="Source Serif 4" panose="02040603050405020204" pitchFamily="34" charset="-120"/>
                  </a:rPr>
                  <a:t>，</a:t>
                </a:r>
                <a:r>
                  <a:rPr lang="en-US" sz="1550" dirty="0">
                    <a:solidFill>
                      <a:srgbClr val="504C49"/>
                    </a:solidFill>
                    <a:latin typeface="Source Serif 4" panose="02040603050405020204" pitchFamily="34" charset="0"/>
                    <a:ea typeface="Source Serif 4" panose="02040603050405020204" pitchFamily="34" charset="-122"/>
                    <a:cs typeface="Source Serif 4" panose="02040603050405020204" pitchFamily="34" charset="-120"/>
                  </a:rPr>
                  <a:t>进行文档评审与修改。</a:t>
                </a:r>
                <a:endPara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endParaRPr>
              </a:p>
            </p:txBody>
          </p:sp>
        </p:grpSp>
      </p:grpSp>
      <p:grpSp>
        <p:nvGrpSpPr>
          <p:cNvPr id="42" name="组合 41"/>
          <p:cNvGrpSpPr/>
          <p:nvPr>
            <p:custDataLst>
              <p:tags r:id="rId10"/>
            </p:custDataLst>
          </p:nvPr>
        </p:nvGrpSpPr>
        <p:grpSpPr>
          <a:xfrm>
            <a:off x="920750" y="1720215"/>
            <a:ext cx="5717540" cy="723900"/>
            <a:chOff x="11715" y="5686"/>
            <a:chExt cx="10074" cy="1957"/>
          </a:xfrm>
        </p:grpSpPr>
        <p:sp>
          <p:nvSpPr>
            <p:cNvPr id="43" name="Shape 16"/>
            <p:cNvSpPr/>
            <p:nvPr>
              <p:custDataLst>
                <p:tags r:id="rId11"/>
              </p:custDataLst>
            </p:nvPr>
          </p:nvSpPr>
          <p:spPr>
            <a:xfrm>
              <a:off x="11715" y="5686"/>
              <a:ext cx="8985" cy="391"/>
            </a:xfrm>
            <a:prstGeom prst="roundRect">
              <a:avLst>
                <a:gd name="adj" fmla="val 12004"/>
              </a:avLst>
            </a:prstGeom>
            <a:solidFill>
              <a:srgbClr val="F9F7F7"/>
            </a:solidFill>
          </p:spPr>
        </p:sp>
        <p:sp>
          <p:nvSpPr>
            <p:cNvPr id="44" name="Shape 17"/>
            <p:cNvSpPr/>
            <p:nvPr>
              <p:custDataLst>
                <p:tags r:id="rId12"/>
              </p:custDataLst>
            </p:nvPr>
          </p:nvSpPr>
          <p:spPr>
            <a:xfrm>
              <a:off x="11715" y="5686"/>
              <a:ext cx="1797" cy="391"/>
            </a:xfrm>
            <a:prstGeom prst="roundRect">
              <a:avLst>
                <a:gd name="adj" fmla="val 12004"/>
              </a:avLst>
            </a:prstGeom>
            <a:solidFill>
              <a:srgbClr val="3E2513"/>
            </a:solidFill>
          </p:spPr>
        </p:sp>
        <p:sp>
          <p:nvSpPr>
            <p:cNvPr id="45" name="Text 18"/>
            <p:cNvSpPr/>
            <p:nvPr>
              <p:custDataLst>
                <p:tags r:id="rId13"/>
              </p:custDataLst>
            </p:nvPr>
          </p:nvSpPr>
          <p:spPr>
            <a:xfrm>
              <a:off x="20935" y="5686"/>
              <a:ext cx="855" cy="391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l">
                <a:lnSpc>
                  <a:spcPts val="1950"/>
                </a:lnSpc>
                <a:buNone/>
              </a:pPr>
              <a:r>
                <a:rPr lang="en-US" sz="19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12%</a:t>
              </a:r>
              <a:endParaRPr lang="en-US" sz="1950" dirty="0"/>
            </a:p>
          </p:txBody>
        </p:sp>
        <p:sp>
          <p:nvSpPr>
            <p:cNvPr id="46" name="Text 19"/>
            <p:cNvSpPr/>
            <p:nvPr>
              <p:custDataLst>
                <p:tags r:id="rId14"/>
              </p:custDataLst>
            </p:nvPr>
          </p:nvSpPr>
          <p:spPr>
            <a:xfrm>
              <a:off x="11715" y="6467"/>
              <a:ext cx="3907" cy="488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algn="l">
                <a:lnSpc>
                  <a:spcPts val="2400"/>
                </a:lnSpc>
                <a:buClrTx/>
                <a:buSzTx/>
                <a:buFontTx/>
                <a:buNone/>
              </a:pPr>
              <a:r>
                <a:rPr lang="en-US" sz="19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界面原型</a:t>
              </a:r>
              <a:endPara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47" name="Text 20"/>
            <p:cNvSpPr/>
            <p:nvPr>
              <p:custDataLst>
                <p:tags r:id="rId15"/>
              </p:custDataLst>
            </p:nvPr>
          </p:nvSpPr>
          <p:spPr>
            <a:xfrm>
              <a:off x="11715" y="7143"/>
              <a:ext cx="10075" cy="500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l">
                <a:lnSpc>
                  <a:spcPts val="2500"/>
                </a:lnSpc>
                <a:buNone/>
              </a:pPr>
              <a:r>
                <a:rPr lang="zh-CN" alt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设计界</a:t>
              </a: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面原型设计PPT，完成界面原型设计评审</a:t>
              </a:r>
              <a:r>
                <a:rPr lang="zh-CN" alt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表</a:t>
              </a: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（学号：</a:t>
              </a: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102300107）</a:t>
              </a:r>
              <a:endParaRPr lang="en-US" sz="15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</p:grpSp>
      <p:grpSp>
        <p:nvGrpSpPr>
          <p:cNvPr id="48" name="组合 47"/>
          <p:cNvGrpSpPr/>
          <p:nvPr>
            <p:custDataLst>
              <p:tags r:id="rId16"/>
            </p:custDataLst>
          </p:nvPr>
        </p:nvGrpSpPr>
        <p:grpSpPr>
          <a:xfrm>
            <a:off x="921385" y="3907155"/>
            <a:ext cx="5718108" cy="723900"/>
            <a:chOff x="11715" y="5686"/>
            <a:chExt cx="10075" cy="1957"/>
          </a:xfrm>
        </p:grpSpPr>
        <p:sp>
          <p:nvSpPr>
            <p:cNvPr id="49" name="Shape 16"/>
            <p:cNvSpPr/>
            <p:nvPr>
              <p:custDataLst>
                <p:tags r:id="rId17"/>
              </p:custDataLst>
            </p:nvPr>
          </p:nvSpPr>
          <p:spPr>
            <a:xfrm>
              <a:off x="11715" y="5686"/>
              <a:ext cx="8985" cy="391"/>
            </a:xfrm>
            <a:prstGeom prst="roundRect">
              <a:avLst>
                <a:gd name="adj" fmla="val 12004"/>
              </a:avLst>
            </a:prstGeom>
            <a:solidFill>
              <a:srgbClr val="F9F7F7"/>
            </a:solidFill>
          </p:spPr>
        </p:sp>
        <p:sp>
          <p:nvSpPr>
            <p:cNvPr id="50" name="Shape 17"/>
            <p:cNvSpPr/>
            <p:nvPr>
              <p:custDataLst>
                <p:tags r:id="rId18"/>
              </p:custDataLst>
            </p:nvPr>
          </p:nvSpPr>
          <p:spPr>
            <a:xfrm>
              <a:off x="11715" y="5688"/>
              <a:ext cx="2270" cy="390"/>
            </a:xfrm>
            <a:prstGeom prst="roundRect">
              <a:avLst>
                <a:gd name="adj" fmla="val 12004"/>
              </a:avLst>
            </a:prstGeom>
            <a:solidFill>
              <a:srgbClr val="3E2513"/>
            </a:solidFill>
          </p:spPr>
        </p:sp>
        <p:sp>
          <p:nvSpPr>
            <p:cNvPr id="51" name="Text 18"/>
            <p:cNvSpPr/>
            <p:nvPr>
              <p:custDataLst>
                <p:tags r:id="rId19"/>
              </p:custDataLst>
            </p:nvPr>
          </p:nvSpPr>
          <p:spPr>
            <a:xfrm>
              <a:off x="20935" y="5686"/>
              <a:ext cx="855" cy="391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950"/>
                </a:lnSpc>
                <a:buNone/>
              </a:pPr>
              <a:r>
                <a:rPr lang="en-US" sz="19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13%</a:t>
              </a:r>
              <a:endParaRPr lang="en-US" sz="1950" dirty="0"/>
            </a:p>
          </p:txBody>
        </p:sp>
        <p:sp>
          <p:nvSpPr>
            <p:cNvPr id="52" name="Text 19"/>
            <p:cNvSpPr/>
            <p:nvPr>
              <p:custDataLst>
                <p:tags r:id="rId20"/>
              </p:custDataLst>
            </p:nvPr>
          </p:nvSpPr>
          <p:spPr>
            <a:xfrm>
              <a:off x="11715" y="6467"/>
              <a:ext cx="3907" cy="488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400"/>
                </a:lnSpc>
                <a:buNone/>
              </a:pPr>
              <a:r>
                <a:rPr lang="en-US" sz="19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  <a:sym typeface="+mn-ea"/>
                </a:rPr>
                <a:t>Web管理前端原型设计</a:t>
              </a:r>
              <a:endParaRPr lang="en-US" sz="1950" dirty="0"/>
            </a:p>
          </p:txBody>
        </p:sp>
        <p:sp>
          <p:nvSpPr>
            <p:cNvPr id="53" name="Text 20"/>
            <p:cNvSpPr/>
            <p:nvPr>
              <p:custDataLst>
                <p:tags r:id="rId21"/>
              </p:custDataLst>
            </p:nvPr>
          </p:nvSpPr>
          <p:spPr>
            <a:xfrm>
              <a:off x="11715" y="7143"/>
              <a:ext cx="10075" cy="500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zh-CN" alt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完成</a:t>
              </a:r>
              <a:r>
                <a:rPr lang="en-US" altLang="zh-CN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Web</a:t>
              </a:r>
              <a:r>
                <a:rPr lang="zh-CN" alt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管理端界面原型</a:t>
              </a:r>
              <a:r>
                <a:rPr lang="zh-CN" alt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设计等</a:t>
              </a: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（学号：</a:t>
              </a:r>
              <a:r>
                <a:rPr lang="en-US" altLang="zh-CN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102300408</a:t>
              </a: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）</a:t>
              </a:r>
              <a:endParaRPr lang="en-US" sz="1550" dirty="0"/>
            </a:p>
          </p:txBody>
        </p:sp>
      </p:grpSp>
      <p:grpSp>
        <p:nvGrpSpPr>
          <p:cNvPr id="54" name="组合 53"/>
          <p:cNvGrpSpPr/>
          <p:nvPr>
            <p:custDataLst>
              <p:tags r:id="rId22"/>
            </p:custDataLst>
          </p:nvPr>
        </p:nvGrpSpPr>
        <p:grpSpPr>
          <a:xfrm>
            <a:off x="7440930" y="2787650"/>
            <a:ext cx="5549900" cy="766445"/>
            <a:chOff x="11715" y="5686"/>
            <a:chExt cx="10349" cy="1890"/>
          </a:xfrm>
        </p:grpSpPr>
        <p:sp>
          <p:nvSpPr>
            <p:cNvPr id="55" name="Shape 16"/>
            <p:cNvSpPr/>
            <p:nvPr>
              <p:custDataLst>
                <p:tags r:id="rId23"/>
              </p:custDataLst>
            </p:nvPr>
          </p:nvSpPr>
          <p:spPr>
            <a:xfrm>
              <a:off x="11715" y="5686"/>
              <a:ext cx="8985" cy="391"/>
            </a:xfrm>
            <a:prstGeom prst="roundRect">
              <a:avLst>
                <a:gd name="adj" fmla="val 12004"/>
              </a:avLst>
            </a:prstGeom>
            <a:solidFill>
              <a:srgbClr val="F9F7F7"/>
            </a:solidFill>
          </p:spPr>
        </p:sp>
        <p:sp>
          <p:nvSpPr>
            <p:cNvPr id="56" name="Shape 17"/>
            <p:cNvSpPr/>
            <p:nvPr>
              <p:custDataLst>
                <p:tags r:id="rId24"/>
              </p:custDataLst>
            </p:nvPr>
          </p:nvSpPr>
          <p:spPr>
            <a:xfrm>
              <a:off x="11715" y="5722"/>
              <a:ext cx="2246" cy="355"/>
            </a:xfrm>
            <a:prstGeom prst="roundRect">
              <a:avLst>
                <a:gd name="adj" fmla="val 12004"/>
              </a:avLst>
            </a:prstGeom>
            <a:solidFill>
              <a:srgbClr val="3E2513"/>
            </a:solidFill>
          </p:spPr>
        </p:sp>
        <p:sp>
          <p:nvSpPr>
            <p:cNvPr id="57" name="Text 18"/>
            <p:cNvSpPr/>
            <p:nvPr>
              <p:custDataLst>
                <p:tags r:id="rId25"/>
              </p:custDataLst>
            </p:nvPr>
          </p:nvSpPr>
          <p:spPr>
            <a:xfrm>
              <a:off x="20935" y="5686"/>
              <a:ext cx="855" cy="391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l">
                <a:lnSpc>
                  <a:spcPts val="1950"/>
                </a:lnSpc>
                <a:buNone/>
              </a:pPr>
              <a:r>
                <a:rPr lang="en-US" sz="19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13%</a:t>
              </a:r>
              <a:endParaRPr lang="en-US" sz="1950" dirty="0"/>
            </a:p>
          </p:txBody>
        </p:sp>
        <p:sp>
          <p:nvSpPr>
            <p:cNvPr id="58" name="Text 19"/>
            <p:cNvSpPr/>
            <p:nvPr>
              <p:custDataLst>
                <p:tags r:id="rId26"/>
              </p:custDataLst>
            </p:nvPr>
          </p:nvSpPr>
          <p:spPr>
            <a:xfrm>
              <a:off x="11715" y="6467"/>
              <a:ext cx="3907" cy="488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l">
                <a:lnSpc>
                  <a:spcPts val="2400"/>
                </a:lnSpc>
                <a:buNone/>
              </a:pPr>
              <a:r>
                <a:rPr lang="en-US" sz="19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Web管理前端原型设计</a:t>
              </a:r>
              <a:endPara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59" name="Text 20"/>
            <p:cNvSpPr/>
            <p:nvPr>
              <p:custDataLst>
                <p:tags r:id="rId27"/>
              </p:custDataLst>
            </p:nvPr>
          </p:nvSpPr>
          <p:spPr>
            <a:xfrm>
              <a:off x="11715" y="7142"/>
              <a:ext cx="10349" cy="434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l">
                <a:lnSpc>
                  <a:spcPts val="2500"/>
                </a:lnSpc>
                <a:buNone/>
              </a:pPr>
              <a:r>
                <a:rPr lang="zh-CN" alt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完成</a:t>
              </a:r>
              <a:r>
                <a:rPr lang="en-US" altLang="zh-CN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Web</a:t>
              </a:r>
              <a:r>
                <a:rPr lang="zh-CN" alt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管理端界面原型</a:t>
              </a:r>
              <a:r>
                <a:rPr lang="zh-CN" alt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设计等</a:t>
              </a: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（学号：</a:t>
              </a:r>
              <a:r>
                <a:rPr lang="en-US" altLang="zh-CN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102300211</a:t>
              </a: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）</a:t>
              </a:r>
              <a:endParaRPr lang="en-US" sz="1550" dirty="0"/>
            </a:p>
          </p:txBody>
        </p:sp>
      </p:grpSp>
      <p:grpSp>
        <p:nvGrpSpPr>
          <p:cNvPr id="60" name="组合 59"/>
          <p:cNvGrpSpPr/>
          <p:nvPr>
            <p:custDataLst>
              <p:tags r:id="rId28"/>
            </p:custDataLst>
          </p:nvPr>
        </p:nvGrpSpPr>
        <p:grpSpPr>
          <a:xfrm>
            <a:off x="7440930" y="1718813"/>
            <a:ext cx="5645150" cy="1005337"/>
            <a:chOff x="11715" y="5684"/>
            <a:chExt cx="10075" cy="2623"/>
          </a:xfrm>
        </p:grpSpPr>
        <p:sp>
          <p:nvSpPr>
            <p:cNvPr id="61" name="Shape 16"/>
            <p:cNvSpPr/>
            <p:nvPr>
              <p:custDataLst>
                <p:tags r:id="rId29"/>
              </p:custDataLst>
            </p:nvPr>
          </p:nvSpPr>
          <p:spPr>
            <a:xfrm>
              <a:off x="11715" y="5686"/>
              <a:ext cx="8985" cy="391"/>
            </a:xfrm>
            <a:prstGeom prst="roundRect">
              <a:avLst>
                <a:gd name="adj" fmla="val 12004"/>
              </a:avLst>
            </a:prstGeom>
            <a:solidFill>
              <a:srgbClr val="F9F7F7"/>
            </a:solidFill>
          </p:spPr>
        </p:sp>
        <p:sp>
          <p:nvSpPr>
            <p:cNvPr id="62" name="Shape 17"/>
            <p:cNvSpPr/>
            <p:nvPr>
              <p:custDataLst>
                <p:tags r:id="rId30"/>
              </p:custDataLst>
            </p:nvPr>
          </p:nvSpPr>
          <p:spPr>
            <a:xfrm>
              <a:off x="11715" y="5684"/>
              <a:ext cx="1265" cy="393"/>
            </a:xfrm>
            <a:prstGeom prst="roundRect">
              <a:avLst>
                <a:gd name="adj" fmla="val 12004"/>
              </a:avLst>
            </a:prstGeom>
            <a:solidFill>
              <a:srgbClr val="3E2513"/>
            </a:solidFill>
          </p:spPr>
        </p:sp>
        <p:sp>
          <p:nvSpPr>
            <p:cNvPr id="63" name="Text 18"/>
            <p:cNvSpPr/>
            <p:nvPr>
              <p:custDataLst>
                <p:tags r:id="rId31"/>
              </p:custDataLst>
            </p:nvPr>
          </p:nvSpPr>
          <p:spPr>
            <a:xfrm>
              <a:off x="20935" y="5686"/>
              <a:ext cx="855" cy="391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l">
                <a:lnSpc>
                  <a:spcPts val="1950"/>
                </a:lnSpc>
                <a:buNone/>
              </a:pPr>
              <a:r>
                <a:rPr lang="en-US" sz="19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11%</a:t>
              </a:r>
              <a:endParaRPr lang="en-US" sz="1950" dirty="0"/>
            </a:p>
          </p:txBody>
        </p:sp>
        <p:sp>
          <p:nvSpPr>
            <p:cNvPr id="64" name="Text 19"/>
            <p:cNvSpPr/>
            <p:nvPr>
              <p:custDataLst>
                <p:tags r:id="rId32"/>
              </p:custDataLst>
            </p:nvPr>
          </p:nvSpPr>
          <p:spPr>
            <a:xfrm>
              <a:off x="11715" y="6467"/>
              <a:ext cx="3907" cy="488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algn="l">
                <a:lnSpc>
                  <a:spcPts val="2400"/>
                </a:lnSpc>
                <a:buClrTx/>
                <a:buSzTx/>
                <a:buFontTx/>
                <a:buNone/>
              </a:pPr>
              <a:r>
                <a:rPr lang="en-US" sz="19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移动端前端原型设计</a:t>
              </a:r>
              <a:endPara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65" name="Text 20"/>
            <p:cNvSpPr/>
            <p:nvPr>
              <p:custDataLst>
                <p:tags r:id="rId33"/>
              </p:custDataLst>
            </p:nvPr>
          </p:nvSpPr>
          <p:spPr>
            <a:xfrm>
              <a:off x="11715" y="7142"/>
              <a:ext cx="10075" cy="1165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l">
                <a:lnSpc>
                  <a:spcPts val="2500"/>
                </a:lnSpc>
                <a:buNone/>
              </a:pP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协助完成移动端的界面原型设计等（学号：10230012</a:t>
              </a:r>
              <a:r>
                <a:rPr lang="en-US" altLang="zh-CN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1</a:t>
              </a: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）</a:t>
              </a:r>
              <a:endParaRPr lang="en-US" sz="1550" dirty="0"/>
            </a:p>
          </p:txBody>
        </p:sp>
      </p:grpSp>
      <p:grpSp>
        <p:nvGrpSpPr>
          <p:cNvPr id="66" name="组合 65"/>
          <p:cNvGrpSpPr/>
          <p:nvPr>
            <p:custDataLst>
              <p:tags r:id="rId34"/>
            </p:custDataLst>
          </p:nvPr>
        </p:nvGrpSpPr>
        <p:grpSpPr>
          <a:xfrm>
            <a:off x="7444740" y="3907790"/>
            <a:ext cx="5476875" cy="721995"/>
            <a:chOff x="11715" y="5686"/>
            <a:chExt cx="10074" cy="1957"/>
          </a:xfrm>
        </p:grpSpPr>
        <p:sp>
          <p:nvSpPr>
            <p:cNvPr id="67" name="Shape 16"/>
            <p:cNvSpPr/>
            <p:nvPr>
              <p:custDataLst>
                <p:tags r:id="rId35"/>
              </p:custDataLst>
            </p:nvPr>
          </p:nvSpPr>
          <p:spPr>
            <a:xfrm>
              <a:off x="11715" y="5686"/>
              <a:ext cx="8985" cy="391"/>
            </a:xfrm>
            <a:prstGeom prst="roundRect">
              <a:avLst>
                <a:gd name="adj" fmla="val 12004"/>
              </a:avLst>
            </a:prstGeom>
            <a:solidFill>
              <a:srgbClr val="F9F7F7"/>
            </a:solidFill>
          </p:spPr>
        </p:sp>
        <p:sp>
          <p:nvSpPr>
            <p:cNvPr id="68" name="Shape 17"/>
            <p:cNvSpPr/>
            <p:nvPr>
              <p:custDataLst>
                <p:tags r:id="rId36"/>
              </p:custDataLst>
            </p:nvPr>
          </p:nvSpPr>
          <p:spPr>
            <a:xfrm>
              <a:off x="11715" y="5686"/>
              <a:ext cx="1797" cy="391"/>
            </a:xfrm>
            <a:prstGeom prst="roundRect">
              <a:avLst>
                <a:gd name="adj" fmla="val 12004"/>
              </a:avLst>
            </a:prstGeom>
            <a:solidFill>
              <a:srgbClr val="3E2513"/>
            </a:solidFill>
          </p:spPr>
        </p:sp>
        <p:sp>
          <p:nvSpPr>
            <p:cNvPr id="69" name="Text 18"/>
            <p:cNvSpPr/>
            <p:nvPr>
              <p:custDataLst>
                <p:tags r:id="rId37"/>
              </p:custDataLst>
            </p:nvPr>
          </p:nvSpPr>
          <p:spPr>
            <a:xfrm>
              <a:off x="20935" y="5686"/>
              <a:ext cx="855" cy="391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l">
                <a:lnSpc>
                  <a:spcPts val="1950"/>
                </a:lnSpc>
                <a:buNone/>
              </a:pPr>
              <a:r>
                <a:rPr lang="en-US" sz="19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12%</a:t>
              </a:r>
              <a:endParaRPr lang="en-US" sz="1950" dirty="0"/>
            </a:p>
          </p:txBody>
        </p:sp>
        <p:sp>
          <p:nvSpPr>
            <p:cNvPr id="70" name="Text 19"/>
            <p:cNvSpPr/>
            <p:nvPr>
              <p:custDataLst>
                <p:tags r:id="rId38"/>
              </p:custDataLst>
            </p:nvPr>
          </p:nvSpPr>
          <p:spPr>
            <a:xfrm>
              <a:off x="11715" y="6467"/>
              <a:ext cx="3907" cy="488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l">
                <a:lnSpc>
                  <a:spcPts val="2400"/>
                </a:lnSpc>
                <a:buNone/>
              </a:pPr>
              <a:r>
                <a:rPr lang="en-US" sz="19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需求分析</a:t>
              </a:r>
              <a:endPara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71" name="Text 20"/>
            <p:cNvSpPr/>
            <p:nvPr>
              <p:custDataLst>
                <p:tags r:id="rId39"/>
              </p:custDataLst>
            </p:nvPr>
          </p:nvSpPr>
          <p:spPr>
            <a:xfrm>
              <a:off x="11715" y="7143"/>
              <a:ext cx="10075" cy="500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l">
                <a:lnSpc>
                  <a:spcPts val="2500"/>
                </a:lnSpc>
                <a:buNone/>
              </a:pPr>
              <a:r>
                <a:rPr lang="zh-CN" alt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根据软件规格需求说明书设计报告</a:t>
              </a:r>
              <a:r>
                <a:rPr lang="en-US" altLang="zh-CN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PPT</a:t>
              </a:r>
              <a:r>
                <a:rPr lang="zh-CN" alt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等</a:t>
              </a: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（学号：</a:t>
              </a:r>
              <a:r>
                <a:rPr lang="en-US" altLang="zh-CN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102300312</a:t>
              </a: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）</a:t>
              </a:r>
              <a:endParaRPr lang="en-US" sz="1550" dirty="0"/>
            </a:p>
          </p:txBody>
        </p:sp>
      </p:grpSp>
      <p:grpSp>
        <p:nvGrpSpPr>
          <p:cNvPr id="81" name="组合 80"/>
          <p:cNvGrpSpPr/>
          <p:nvPr>
            <p:custDataLst>
              <p:tags r:id="rId40"/>
            </p:custDataLst>
          </p:nvPr>
        </p:nvGrpSpPr>
        <p:grpSpPr>
          <a:xfrm>
            <a:off x="920750" y="4909080"/>
            <a:ext cx="5718108" cy="724640"/>
            <a:chOff x="11715" y="5684"/>
            <a:chExt cx="10075" cy="1959"/>
          </a:xfrm>
        </p:grpSpPr>
        <p:sp>
          <p:nvSpPr>
            <p:cNvPr id="82" name="Shape 16"/>
            <p:cNvSpPr/>
            <p:nvPr>
              <p:custDataLst>
                <p:tags r:id="rId41"/>
              </p:custDataLst>
            </p:nvPr>
          </p:nvSpPr>
          <p:spPr>
            <a:xfrm>
              <a:off x="11715" y="5686"/>
              <a:ext cx="8985" cy="391"/>
            </a:xfrm>
            <a:prstGeom prst="roundRect">
              <a:avLst>
                <a:gd name="adj" fmla="val 12004"/>
              </a:avLst>
            </a:prstGeom>
            <a:solidFill>
              <a:srgbClr val="F9F7F7"/>
            </a:solidFill>
          </p:spPr>
        </p:sp>
        <p:sp>
          <p:nvSpPr>
            <p:cNvPr id="83" name="Shape 17"/>
            <p:cNvSpPr/>
            <p:nvPr>
              <p:custDataLst>
                <p:tags r:id="rId42"/>
              </p:custDataLst>
            </p:nvPr>
          </p:nvSpPr>
          <p:spPr>
            <a:xfrm>
              <a:off x="11715" y="5684"/>
              <a:ext cx="2272" cy="393"/>
            </a:xfrm>
            <a:prstGeom prst="roundRect">
              <a:avLst>
                <a:gd name="adj" fmla="val 12004"/>
              </a:avLst>
            </a:prstGeom>
            <a:solidFill>
              <a:srgbClr val="3E2513"/>
            </a:solidFill>
          </p:spPr>
        </p:sp>
        <p:sp>
          <p:nvSpPr>
            <p:cNvPr id="84" name="Text 18"/>
            <p:cNvSpPr/>
            <p:nvPr>
              <p:custDataLst>
                <p:tags r:id="rId43"/>
              </p:custDataLst>
            </p:nvPr>
          </p:nvSpPr>
          <p:spPr>
            <a:xfrm>
              <a:off x="20935" y="5686"/>
              <a:ext cx="855" cy="391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l">
                <a:lnSpc>
                  <a:spcPts val="1950"/>
                </a:lnSpc>
                <a:buNone/>
              </a:pPr>
              <a:r>
                <a:rPr lang="en-US" sz="19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13%</a:t>
              </a:r>
              <a:endParaRPr lang="en-US" sz="1950" dirty="0"/>
            </a:p>
          </p:txBody>
        </p:sp>
        <p:sp>
          <p:nvSpPr>
            <p:cNvPr id="85" name="Text 19"/>
            <p:cNvSpPr/>
            <p:nvPr>
              <p:custDataLst>
                <p:tags r:id="rId44"/>
              </p:custDataLst>
            </p:nvPr>
          </p:nvSpPr>
          <p:spPr>
            <a:xfrm>
              <a:off x="11715" y="6467"/>
              <a:ext cx="3907" cy="488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l">
                <a:lnSpc>
                  <a:spcPts val="2400"/>
                </a:lnSpc>
                <a:buNone/>
              </a:pPr>
              <a:r>
                <a:rPr lang="en-US" sz="19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需求分析</a:t>
              </a:r>
              <a:endPara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86" name="Text 20"/>
            <p:cNvSpPr/>
            <p:nvPr>
              <p:custDataLst>
                <p:tags r:id="rId45"/>
              </p:custDataLst>
            </p:nvPr>
          </p:nvSpPr>
          <p:spPr>
            <a:xfrm>
              <a:off x="11715" y="7143"/>
              <a:ext cx="10075" cy="500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l">
                <a:lnSpc>
                  <a:spcPts val="2500"/>
                </a:lnSpc>
                <a:buNone/>
              </a:pPr>
              <a:r>
                <a:rPr lang="zh-CN" alt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撰写软件规格需求说明书等</a:t>
              </a: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（学号：</a:t>
              </a:r>
              <a:r>
                <a:rPr lang="en-US" altLang="zh-CN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102300432</a:t>
              </a: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）</a:t>
              </a:r>
              <a:endParaRPr lang="en-US" sz="1550" dirty="0"/>
            </a:p>
          </p:txBody>
        </p:sp>
      </p:grpSp>
      <p:grpSp>
        <p:nvGrpSpPr>
          <p:cNvPr id="87" name="组合 86"/>
          <p:cNvGrpSpPr/>
          <p:nvPr>
            <p:custDataLst>
              <p:tags r:id="rId46"/>
            </p:custDataLst>
          </p:nvPr>
        </p:nvGrpSpPr>
        <p:grpSpPr>
          <a:xfrm>
            <a:off x="7444740" y="4909080"/>
            <a:ext cx="5718108" cy="724640"/>
            <a:chOff x="11715" y="5684"/>
            <a:chExt cx="10075" cy="1959"/>
          </a:xfrm>
        </p:grpSpPr>
        <p:sp>
          <p:nvSpPr>
            <p:cNvPr id="88" name="Shape 16"/>
            <p:cNvSpPr/>
            <p:nvPr>
              <p:custDataLst>
                <p:tags r:id="rId47"/>
              </p:custDataLst>
            </p:nvPr>
          </p:nvSpPr>
          <p:spPr>
            <a:xfrm>
              <a:off x="11715" y="5686"/>
              <a:ext cx="8985" cy="391"/>
            </a:xfrm>
            <a:prstGeom prst="roundRect">
              <a:avLst>
                <a:gd name="adj" fmla="val 12004"/>
              </a:avLst>
            </a:prstGeom>
            <a:solidFill>
              <a:srgbClr val="F9F7F7"/>
            </a:solidFill>
          </p:spPr>
        </p:sp>
        <p:sp>
          <p:nvSpPr>
            <p:cNvPr id="89" name="Shape 17"/>
            <p:cNvSpPr/>
            <p:nvPr>
              <p:custDataLst>
                <p:tags r:id="rId48"/>
              </p:custDataLst>
            </p:nvPr>
          </p:nvSpPr>
          <p:spPr>
            <a:xfrm>
              <a:off x="11715" y="5684"/>
              <a:ext cx="1241" cy="393"/>
            </a:xfrm>
            <a:prstGeom prst="roundRect">
              <a:avLst>
                <a:gd name="adj" fmla="val 12004"/>
              </a:avLst>
            </a:prstGeom>
            <a:solidFill>
              <a:srgbClr val="3E2513"/>
            </a:solidFill>
          </p:spPr>
        </p:sp>
        <p:sp>
          <p:nvSpPr>
            <p:cNvPr id="90" name="Text 18"/>
            <p:cNvSpPr/>
            <p:nvPr>
              <p:custDataLst>
                <p:tags r:id="rId49"/>
              </p:custDataLst>
            </p:nvPr>
          </p:nvSpPr>
          <p:spPr>
            <a:xfrm>
              <a:off x="20935" y="5686"/>
              <a:ext cx="855" cy="391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1950"/>
                </a:lnSpc>
                <a:buNone/>
              </a:pPr>
              <a:r>
                <a:rPr lang="en-US" sz="19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11%</a:t>
              </a:r>
              <a:endParaRPr lang="en-US" sz="1950" dirty="0"/>
            </a:p>
          </p:txBody>
        </p:sp>
        <p:sp>
          <p:nvSpPr>
            <p:cNvPr id="91" name="Text 19"/>
            <p:cNvSpPr/>
            <p:nvPr>
              <p:custDataLst>
                <p:tags r:id="rId50"/>
              </p:custDataLst>
            </p:nvPr>
          </p:nvSpPr>
          <p:spPr>
            <a:xfrm>
              <a:off x="11715" y="6467"/>
              <a:ext cx="3907" cy="488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400"/>
                </a:lnSpc>
                <a:buNone/>
              </a:pPr>
              <a:r>
                <a:rPr lang="en-US" sz="19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博文撰写</a:t>
              </a:r>
              <a:endParaRPr lang="en-US" sz="19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endParaRPr>
            </a:p>
          </p:txBody>
        </p:sp>
        <p:sp>
          <p:nvSpPr>
            <p:cNvPr id="92" name="Text 20"/>
            <p:cNvSpPr/>
            <p:nvPr>
              <p:custDataLst>
                <p:tags r:id="rId51"/>
              </p:custDataLst>
            </p:nvPr>
          </p:nvSpPr>
          <p:spPr>
            <a:xfrm>
              <a:off x="11715" y="7143"/>
              <a:ext cx="10075" cy="500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500"/>
                </a:lnSpc>
                <a:buNone/>
              </a:pPr>
              <a:r>
                <a:rPr lang="zh-CN" alt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撰写博客初稿等</a:t>
              </a: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（学号：</a:t>
              </a:r>
              <a:r>
                <a:rPr lang="en-US" altLang="zh-CN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102300434</a:t>
              </a:r>
              <a:r>
                <a:rPr lang="en-US" sz="15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）</a:t>
              </a:r>
              <a:endParaRPr lang="en-US" sz="1550" dirty="0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023" y="518398"/>
            <a:ext cx="7068741" cy="58912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zh-CN" altLang="en-US" sz="37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八、</a:t>
            </a:r>
            <a:r>
              <a:rPr lang="en-US" sz="37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项目计划与里程碑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754023" y="1484471"/>
            <a:ext cx="13122354" cy="3014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根据软件工程课程要求与团队实际能力，我们制定了以下精确的时间表。</a:t>
            </a:r>
            <a:endParaRPr lang="en-US" sz="1450" dirty="0"/>
          </a:p>
        </p:txBody>
      </p:sp>
      <p:sp>
        <p:nvSpPr>
          <p:cNvPr id="25" name="Shape 23"/>
          <p:cNvSpPr/>
          <p:nvPr/>
        </p:nvSpPr>
        <p:spPr>
          <a:xfrm>
            <a:off x="754023" y="5739051"/>
            <a:ext cx="13122354" cy="1973818"/>
          </a:xfrm>
          <a:prstGeom prst="roundRect">
            <a:avLst>
              <a:gd name="adj" fmla="val 1433"/>
            </a:avLst>
          </a:prstGeom>
          <a:solidFill>
            <a:srgbClr val="EDD5C4"/>
          </a:solidFill>
        </p:spPr>
        <p:txBody>
          <a:bodyPr/>
          <a:p>
            <a:endParaRPr lang="zh-CN" altLang="en-US"/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2499" y="6024205"/>
            <a:ext cx="353378" cy="282773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1484352" y="5974556"/>
            <a:ext cx="2827853" cy="35337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下一阶段重点任务</a:t>
            </a:r>
            <a:endParaRPr lang="en-US" sz="2200" dirty="0"/>
          </a:p>
        </p:txBody>
      </p:sp>
      <p:sp>
        <p:nvSpPr>
          <p:cNvPr id="28" name="Text 25"/>
          <p:cNvSpPr/>
          <p:nvPr/>
        </p:nvSpPr>
        <p:spPr>
          <a:xfrm>
            <a:off x="1484352" y="6376710"/>
            <a:ext cx="12203549" cy="3014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SzPct val="100000"/>
              <a:buNone/>
            </a:pPr>
            <a:r>
              <a:rPr lang="en-US" altLang="en-US" sz="1450" dirty="0"/>
              <a:t>①</a:t>
            </a:r>
            <a:r>
              <a:rPr lang="zh-CN" altLang="en-US" sz="1450" dirty="0"/>
              <a:t>明确系统架构</a:t>
            </a:r>
            <a:endParaRPr lang="zh-CN" altLang="en-US" sz="1450" dirty="0"/>
          </a:p>
          <a:p>
            <a:pPr marL="0" indent="0" algn="l">
              <a:lnSpc>
                <a:spcPts val="2350"/>
              </a:lnSpc>
              <a:buSzPct val="100000"/>
              <a:buNone/>
            </a:pPr>
            <a:r>
              <a:rPr lang="en-US" altLang="en-US" sz="1450" dirty="0"/>
              <a:t>②</a:t>
            </a:r>
            <a:r>
              <a:rPr lang="zh-CN" altLang="en-US" sz="1450" dirty="0"/>
              <a:t>设计交互原型</a:t>
            </a:r>
            <a:endParaRPr lang="zh-CN" altLang="en-US" sz="1450" dirty="0"/>
          </a:p>
          <a:p>
            <a:pPr marL="0" indent="0" algn="l">
              <a:lnSpc>
                <a:spcPts val="2350"/>
              </a:lnSpc>
              <a:buSzPct val="100000"/>
              <a:buNone/>
            </a:pPr>
            <a:r>
              <a:rPr lang="en-US" altLang="en-US" sz="1450" dirty="0"/>
              <a:t>③</a:t>
            </a:r>
            <a:r>
              <a:rPr lang="zh-CN" altLang="en-US" sz="1450" dirty="0"/>
              <a:t>明确前后端接口文档</a:t>
            </a:r>
            <a:endParaRPr lang="zh-CN" altLang="en-US" sz="1450" dirty="0"/>
          </a:p>
          <a:p>
            <a:pPr marL="0" indent="0" algn="l">
              <a:lnSpc>
                <a:spcPts val="2350"/>
              </a:lnSpc>
              <a:buSzPct val="100000"/>
              <a:buNone/>
            </a:pPr>
            <a:r>
              <a:rPr lang="en-US" altLang="en-US" sz="1450" dirty="0"/>
              <a:t>④</a:t>
            </a:r>
            <a:r>
              <a:rPr lang="zh-CN" altLang="en-US" sz="1450" dirty="0"/>
              <a:t>指定测试计划与开发规范</a:t>
            </a:r>
            <a:endParaRPr lang="zh-CN" altLang="en-US" sz="1450" dirty="0"/>
          </a:p>
        </p:txBody>
      </p:sp>
      <p:sp>
        <p:nvSpPr>
          <p:cNvPr id="29" name="Text 26"/>
          <p:cNvSpPr/>
          <p:nvPr/>
        </p:nvSpPr>
        <p:spPr>
          <a:xfrm>
            <a:off x="1484352" y="6883837"/>
            <a:ext cx="12203549" cy="3014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SzPct val="100000"/>
              <a:buNone/>
            </a:pPr>
            <a:endParaRPr lang="zh-CN" altLang="en-US" sz="1450" dirty="0"/>
          </a:p>
        </p:txBody>
      </p:sp>
      <p:sp>
        <p:nvSpPr>
          <p:cNvPr id="30" name="Text 27"/>
          <p:cNvSpPr/>
          <p:nvPr/>
        </p:nvSpPr>
        <p:spPr>
          <a:xfrm>
            <a:off x="1484352" y="7251263"/>
            <a:ext cx="12203549" cy="3014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SzPct val="100000"/>
              <a:buNone/>
            </a:pPr>
            <a:endParaRPr lang="zh-CN" altLang="en-US" sz="1450" dirty="0"/>
          </a:p>
        </p:txBody>
      </p:sp>
      <p:sp>
        <p:nvSpPr>
          <p:cNvPr id="4" name="Shape 2"/>
          <p:cNvSpPr/>
          <p:nvPr>
            <p:custDataLst>
              <p:tags r:id="rId2"/>
            </p:custDataLst>
          </p:nvPr>
        </p:nvSpPr>
        <p:spPr>
          <a:xfrm flipV="1">
            <a:off x="635" y="3774397"/>
            <a:ext cx="14523085" cy="73662"/>
          </a:xfrm>
          <a:prstGeom prst="roundRect">
            <a:avLst>
              <a:gd name="adj" fmla="val 123704"/>
            </a:avLst>
          </a:prstGeom>
          <a:solidFill>
            <a:srgbClr val="D8D4D4"/>
          </a:solidFill>
        </p:spPr>
      </p:sp>
      <p:grpSp>
        <p:nvGrpSpPr>
          <p:cNvPr id="34" name="组合 33"/>
          <p:cNvGrpSpPr/>
          <p:nvPr>
            <p:custDataLst>
              <p:tags r:id="rId3"/>
            </p:custDataLst>
          </p:nvPr>
        </p:nvGrpSpPr>
        <p:grpSpPr>
          <a:xfrm rot="0">
            <a:off x="3800982" y="2059913"/>
            <a:ext cx="4280378" cy="1939162"/>
            <a:chOff x="1484" y="3146"/>
            <a:chExt cx="7450" cy="3113"/>
          </a:xfrm>
        </p:grpSpPr>
        <p:grpSp>
          <p:nvGrpSpPr>
            <p:cNvPr id="35" name="组合 34"/>
            <p:cNvGrpSpPr/>
            <p:nvPr/>
          </p:nvGrpSpPr>
          <p:grpSpPr>
            <a:xfrm>
              <a:off x="3354" y="3146"/>
              <a:ext cx="3710" cy="3113"/>
              <a:chOff x="3354" y="3146"/>
              <a:chExt cx="3710" cy="3113"/>
            </a:xfrm>
          </p:grpSpPr>
          <p:sp>
            <p:nvSpPr>
              <p:cNvPr id="36" name="Shape 3"/>
              <p:cNvSpPr/>
              <p:nvPr>
                <p:custDataLst>
                  <p:tags r:id="rId4"/>
                </p:custDataLst>
              </p:nvPr>
            </p:nvSpPr>
            <p:spPr>
              <a:xfrm>
                <a:off x="5191" y="5035"/>
                <a:ext cx="36" cy="891"/>
              </a:xfrm>
              <a:prstGeom prst="roundRect">
                <a:avLst>
                  <a:gd name="adj" fmla="val 123704"/>
                </a:avLst>
              </a:prstGeom>
              <a:solidFill>
                <a:srgbClr val="D8D4D4"/>
              </a:solidFill>
            </p:spPr>
          </p:sp>
          <p:sp>
            <p:nvSpPr>
              <p:cNvPr id="37" name="Shape 4"/>
              <p:cNvSpPr/>
              <p:nvPr>
                <p:custDataLst>
                  <p:tags r:id="rId5"/>
                </p:custDataLst>
              </p:nvPr>
            </p:nvSpPr>
            <p:spPr>
              <a:xfrm>
                <a:off x="4875" y="5591"/>
                <a:ext cx="668" cy="668"/>
              </a:xfrm>
              <a:prstGeom prst="roundRect">
                <a:avLst>
                  <a:gd name="adj" fmla="val 6668"/>
                </a:avLst>
              </a:prstGeom>
              <a:solidFill>
                <a:srgbClr val="F9F7F7"/>
              </a:solidFill>
            </p:spPr>
          </p:sp>
          <p:sp>
            <p:nvSpPr>
              <p:cNvPr id="38" name="Text 5"/>
              <p:cNvSpPr/>
              <p:nvPr>
                <p:custDataLst>
                  <p:tags r:id="rId6"/>
                </p:custDataLst>
              </p:nvPr>
            </p:nvSpPr>
            <p:spPr>
              <a:xfrm>
                <a:off x="4986" y="5647"/>
                <a:ext cx="445" cy="5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p>
                <a:pPr marL="0" indent="0" algn="ctr">
                  <a:lnSpc>
                    <a:spcPts val="2200"/>
                  </a:lnSpc>
                  <a:buNone/>
                </a:pPr>
                <a:r>
                  <a:rPr lang="en-US" sz="2200" dirty="0">
                    <a:solidFill>
                      <a:srgbClr val="504C49"/>
                    </a:solidFill>
                    <a:latin typeface="Platypi Medium" pitchFamily="34" charset="0"/>
                    <a:ea typeface="Platypi Medium" pitchFamily="34" charset="-122"/>
                    <a:cs typeface="Platypi Medium" pitchFamily="34" charset="-120"/>
                  </a:rPr>
                  <a:t>1</a:t>
                </a:r>
                <a:endParaRPr lang="en-US" sz="2200" dirty="0"/>
              </a:p>
            </p:txBody>
          </p:sp>
          <p:sp>
            <p:nvSpPr>
              <p:cNvPr id="39" name="Text 6"/>
              <p:cNvSpPr/>
              <p:nvPr>
                <p:custDataLst>
                  <p:tags r:id="rId7"/>
                </p:custDataLst>
              </p:nvPr>
            </p:nvSpPr>
            <p:spPr>
              <a:xfrm>
                <a:off x="3354" y="3146"/>
                <a:ext cx="3711" cy="4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p>
                <a:pPr marL="0" indent="0" algn="ctr">
                  <a:lnSpc>
                    <a:spcPts val="2300"/>
                  </a:lnSpc>
                  <a:buNone/>
                </a:pPr>
                <a:r>
                  <a:rPr lang="en-US" sz="1850" dirty="0">
                    <a:solidFill>
                      <a:srgbClr val="504C49"/>
                    </a:solidFill>
                    <a:latin typeface="Platypi Medium" pitchFamily="34" charset="0"/>
                    <a:ea typeface="Platypi Medium" pitchFamily="34" charset="-122"/>
                    <a:cs typeface="Platypi Medium" pitchFamily="34" charset="-120"/>
                  </a:rPr>
                  <a:t>2025/10/26</a:t>
                </a:r>
                <a:endParaRPr lang="en-US" sz="1850" dirty="0"/>
              </a:p>
            </p:txBody>
          </p:sp>
        </p:grpSp>
        <p:sp>
          <p:nvSpPr>
            <p:cNvPr id="40" name="Text 7"/>
            <p:cNvSpPr/>
            <p:nvPr>
              <p:custDataLst>
                <p:tags r:id="rId8"/>
              </p:custDataLst>
            </p:nvPr>
          </p:nvSpPr>
          <p:spPr>
            <a:xfrm>
              <a:off x="1484" y="4337"/>
              <a:ext cx="7450" cy="475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ctr">
                <a:lnSpc>
                  <a:spcPts val="2350"/>
                </a:lnSpc>
                <a:buNone/>
              </a:pPr>
              <a:r>
                <a:rPr lang="zh-CN" altLang="en-US" sz="14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核心功能开发完成，登录、</a:t>
              </a:r>
              <a:r>
                <a:rPr lang="en-US" altLang="zh-CN" sz="14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AI</a:t>
              </a:r>
              <a:r>
                <a:rPr lang="zh-CN" altLang="en-US" sz="14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聊天、预约模块可运行</a:t>
              </a:r>
              <a:endParaRPr lang="zh-CN" altLang="en-US" sz="14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</p:grpSp>
      <p:grpSp>
        <p:nvGrpSpPr>
          <p:cNvPr id="41" name="组合 40"/>
          <p:cNvGrpSpPr/>
          <p:nvPr>
            <p:custDataLst>
              <p:tags r:id="rId9"/>
            </p:custDataLst>
          </p:nvPr>
        </p:nvGrpSpPr>
        <p:grpSpPr>
          <a:xfrm rot="0">
            <a:off x="7929740" y="2050705"/>
            <a:ext cx="4280378" cy="1938539"/>
            <a:chOff x="1484" y="3146"/>
            <a:chExt cx="7450" cy="3112"/>
          </a:xfrm>
        </p:grpSpPr>
        <p:grpSp>
          <p:nvGrpSpPr>
            <p:cNvPr id="42" name="组合 41"/>
            <p:cNvGrpSpPr/>
            <p:nvPr/>
          </p:nvGrpSpPr>
          <p:grpSpPr>
            <a:xfrm>
              <a:off x="3354" y="3146"/>
              <a:ext cx="3710" cy="3113"/>
              <a:chOff x="3354" y="3146"/>
              <a:chExt cx="3710" cy="3113"/>
            </a:xfrm>
          </p:grpSpPr>
          <p:sp>
            <p:nvSpPr>
              <p:cNvPr id="43" name="Shape 3"/>
              <p:cNvSpPr/>
              <p:nvPr>
                <p:custDataLst>
                  <p:tags r:id="rId10"/>
                </p:custDataLst>
              </p:nvPr>
            </p:nvSpPr>
            <p:spPr>
              <a:xfrm>
                <a:off x="5191" y="5035"/>
                <a:ext cx="36" cy="891"/>
              </a:xfrm>
              <a:prstGeom prst="roundRect">
                <a:avLst>
                  <a:gd name="adj" fmla="val 123704"/>
                </a:avLst>
              </a:prstGeom>
              <a:solidFill>
                <a:srgbClr val="D8D4D4"/>
              </a:solidFill>
            </p:spPr>
          </p:sp>
          <p:sp>
            <p:nvSpPr>
              <p:cNvPr id="44" name="Shape 4"/>
              <p:cNvSpPr/>
              <p:nvPr>
                <p:custDataLst>
                  <p:tags r:id="rId11"/>
                </p:custDataLst>
              </p:nvPr>
            </p:nvSpPr>
            <p:spPr>
              <a:xfrm>
                <a:off x="4875" y="5591"/>
                <a:ext cx="668" cy="668"/>
              </a:xfrm>
              <a:prstGeom prst="roundRect">
                <a:avLst>
                  <a:gd name="adj" fmla="val 6668"/>
                </a:avLst>
              </a:prstGeom>
              <a:solidFill>
                <a:srgbClr val="F9F7F7"/>
              </a:solidFill>
            </p:spPr>
          </p:sp>
          <p:sp>
            <p:nvSpPr>
              <p:cNvPr id="45" name="Text 5"/>
              <p:cNvSpPr/>
              <p:nvPr>
                <p:custDataLst>
                  <p:tags r:id="rId12"/>
                </p:custDataLst>
              </p:nvPr>
            </p:nvSpPr>
            <p:spPr>
              <a:xfrm>
                <a:off x="4986" y="5647"/>
                <a:ext cx="445" cy="5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marL="0" indent="0" algn="ctr">
                  <a:lnSpc>
                    <a:spcPts val="2200"/>
                  </a:lnSpc>
                  <a:buNone/>
                </a:pPr>
                <a:r>
                  <a:rPr lang="en-US" sz="2200" dirty="0">
                    <a:solidFill>
                      <a:srgbClr val="504C49"/>
                    </a:solidFill>
                    <a:latin typeface="Platypi Medium" pitchFamily="34" charset="0"/>
                    <a:ea typeface="Platypi Medium" pitchFamily="34" charset="-122"/>
                    <a:cs typeface="Platypi Medium" pitchFamily="34" charset="-120"/>
                  </a:rPr>
                  <a:t>1</a:t>
                </a:r>
                <a:endParaRPr lang="en-US" sz="2200" dirty="0"/>
              </a:p>
            </p:txBody>
          </p:sp>
          <p:sp>
            <p:nvSpPr>
              <p:cNvPr id="46" name="Text 6"/>
              <p:cNvSpPr/>
              <p:nvPr>
                <p:custDataLst>
                  <p:tags r:id="rId13"/>
                </p:custDataLst>
              </p:nvPr>
            </p:nvSpPr>
            <p:spPr>
              <a:xfrm>
                <a:off x="3354" y="3146"/>
                <a:ext cx="3711" cy="4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marL="0" indent="0" algn="ctr">
                  <a:lnSpc>
                    <a:spcPts val="2300"/>
                  </a:lnSpc>
                  <a:buNone/>
                </a:pPr>
                <a:r>
                  <a:rPr lang="en-US" sz="1850" dirty="0">
                    <a:solidFill>
                      <a:srgbClr val="504C49"/>
                    </a:solidFill>
                    <a:latin typeface="Platypi Medium" pitchFamily="34" charset="0"/>
                    <a:ea typeface="Platypi Medium" pitchFamily="34" charset="-122"/>
                    <a:cs typeface="Platypi Medium" pitchFamily="34" charset="-120"/>
                  </a:rPr>
                  <a:t>2025/11/8</a:t>
                </a:r>
                <a:endParaRPr lang="en-US" sz="1850" dirty="0"/>
              </a:p>
            </p:txBody>
          </p:sp>
        </p:grpSp>
        <p:sp>
          <p:nvSpPr>
            <p:cNvPr id="47" name="Text 7"/>
            <p:cNvSpPr/>
            <p:nvPr>
              <p:custDataLst>
                <p:tags r:id="rId14"/>
              </p:custDataLst>
            </p:nvPr>
          </p:nvSpPr>
          <p:spPr>
            <a:xfrm>
              <a:off x="1484" y="3788"/>
              <a:ext cx="7450" cy="475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2350"/>
                </a:lnSpc>
                <a:buNone/>
              </a:pPr>
              <a:r>
                <a:rPr lang="zh-CN" altLang="en-US" sz="14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主要</a:t>
              </a:r>
              <a:r>
                <a:rPr lang="en-US" altLang="zh-CN" sz="14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bug</a:t>
              </a:r>
              <a:r>
                <a:rPr lang="zh-CN" altLang="en-US" sz="14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修复完毕，系统可稳定运行</a:t>
              </a:r>
              <a:endParaRPr lang="zh-CN" altLang="en-US" sz="14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</p:grpSp>
      <p:grpSp>
        <p:nvGrpSpPr>
          <p:cNvPr id="48" name="组合 47"/>
          <p:cNvGrpSpPr/>
          <p:nvPr>
            <p:custDataLst>
              <p:tags r:id="rId15"/>
            </p:custDataLst>
          </p:nvPr>
        </p:nvGrpSpPr>
        <p:grpSpPr>
          <a:xfrm rot="0">
            <a:off x="6045833" y="3630142"/>
            <a:ext cx="4280378" cy="1939153"/>
            <a:chOff x="5691" y="5591"/>
            <a:chExt cx="7450" cy="3113"/>
          </a:xfrm>
        </p:grpSpPr>
        <p:sp>
          <p:nvSpPr>
            <p:cNvPr id="49" name="Shape 8"/>
            <p:cNvSpPr/>
            <p:nvPr>
              <p:custDataLst>
                <p:tags r:id="rId16"/>
              </p:custDataLst>
            </p:nvPr>
          </p:nvSpPr>
          <p:spPr>
            <a:xfrm>
              <a:off x="9398" y="5925"/>
              <a:ext cx="36" cy="891"/>
            </a:xfrm>
            <a:prstGeom prst="roundRect">
              <a:avLst>
                <a:gd name="adj" fmla="val 123704"/>
              </a:avLst>
            </a:prstGeom>
            <a:solidFill>
              <a:srgbClr val="D8D4D4"/>
            </a:solidFill>
          </p:spPr>
        </p:sp>
        <p:sp>
          <p:nvSpPr>
            <p:cNvPr id="50" name="Shape 9"/>
            <p:cNvSpPr/>
            <p:nvPr>
              <p:custDataLst>
                <p:tags r:id="rId17"/>
              </p:custDataLst>
            </p:nvPr>
          </p:nvSpPr>
          <p:spPr>
            <a:xfrm>
              <a:off x="9082" y="5591"/>
              <a:ext cx="668" cy="668"/>
            </a:xfrm>
            <a:prstGeom prst="roundRect">
              <a:avLst>
                <a:gd name="adj" fmla="val 6668"/>
              </a:avLst>
            </a:prstGeom>
            <a:solidFill>
              <a:srgbClr val="F9F7F7"/>
            </a:solidFill>
          </p:spPr>
        </p:sp>
        <p:sp>
          <p:nvSpPr>
            <p:cNvPr id="51" name="Text 10"/>
            <p:cNvSpPr/>
            <p:nvPr>
              <p:custDataLst>
                <p:tags r:id="rId18"/>
              </p:custDataLst>
            </p:nvPr>
          </p:nvSpPr>
          <p:spPr>
            <a:xfrm>
              <a:off x="9194" y="5647"/>
              <a:ext cx="445" cy="557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ctr">
                <a:lnSpc>
                  <a:spcPts val="2200"/>
                </a:lnSpc>
                <a:buNone/>
              </a:pPr>
              <a:r>
                <a:rPr lang="en-US" sz="220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2</a:t>
              </a:r>
              <a:endParaRPr lang="en-US" sz="2200" dirty="0"/>
            </a:p>
          </p:txBody>
        </p:sp>
        <p:sp>
          <p:nvSpPr>
            <p:cNvPr id="52" name="Text 11"/>
            <p:cNvSpPr/>
            <p:nvPr>
              <p:custDataLst>
                <p:tags r:id="rId19"/>
              </p:custDataLst>
            </p:nvPr>
          </p:nvSpPr>
          <p:spPr>
            <a:xfrm>
              <a:off x="7561" y="7113"/>
              <a:ext cx="3711" cy="464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ctr">
                <a:lnSpc>
                  <a:spcPts val="2300"/>
                </a:lnSpc>
                <a:buNone/>
              </a:pPr>
              <a:r>
                <a:rPr lang="en-US" sz="18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2025/11/3</a:t>
              </a:r>
              <a:endParaRPr lang="en-US" sz="1850" dirty="0"/>
            </a:p>
          </p:txBody>
        </p:sp>
        <p:sp>
          <p:nvSpPr>
            <p:cNvPr id="53" name="Text 12"/>
            <p:cNvSpPr/>
            <p:nvPr>
              <p:custDataLst>
                <p:tags r:id="rId20"/>
              </p:custDataLst>
            </p:nvPr>
          </p:nvSpPr>
          <p:spPr>
            <a:xfrm>
              <a:off x="5691" y="7754"/>
              <a:ext cx="7450" cy="95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p>
              <a:pPr marL="0" indent="0" algn="ctr">
                <a:lnSpc>
                  <a:spcPts val="2350"/>
                </a:lnSpc>
                <a:buNone/>
              </a:pPr>
              <a:r>
                <a:rPr lang="zh-CN" altLang="en-US" sz="14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功能联调完成运行，进入测试阶段</a:t>
              </a:r>
              <a:endParaRPr lang="zh-CN" altLang="en-US" sz="14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</p:grpSp>
      <p:grpSp>
        <p:nvGrpSpPr>
          <p:cNvPr id="54" name="组合 53"/>
          <p:cNvGrpSpPr/>
          <p:nvPr>
            <p:custDataLst>
              <p:tags r:id="rId21"/>
            </p:custDataLst>
          </p:nvPr>
        </p:nvGrpSpPr>
        <p:grpSpPr>
          <a:xfrm rot="0">
            <a:off x="9800142" y="3595766"/>
            <a:ext cx="4280378" cy="1939153"/>
            <a:chOff x="5691" y="5591"/>
            <a:chExt cx="7450" cy="3113"/>
          </a:xfrm>
        </p:grpSpPr>
        <p:sp>
          <p:nvSpPr>
            <p:cNvPr id="55" name="Shape 8"/>
            <p:cNvSpPr/>
            <p:nvPr>
              <p:custDataLst>
                <p:tags r:id="rId22"/>
              </p:custDataLst>
            </p:nvPr>
          </p:nvSpPr>
          <p:spPr>
            <a:xfrm>
              <a:off x="9398" y="5925"/>
              <a:ext cx="36" cy="891"/>
            </a:xfrm>
            <a:prstGeom prst="roundRect">
              <a:avLst>
                <a:gd name="adj" fmla="val 123704"/>
              </a:avLst>
            </a:prstGeom>
            <a:solidFill>
              <a:srgbClr val="D8D4D4"/>
            </a:solidFill>
          </p:spPr>
        </p:sp>
        <p:sp>
          <p:nvSpPr>
            <p:cNvPr id="56" name="Shape 9"/>
            <p:cNvSpPr/>
            <p:nvPr>
              <p:custDataLst>
                <p:tags r:id="rId23"/>
              </p:custDataLst>
            </p:nvPr>
          </p:nvSpPr>
          <p:spPr>
            <a:xfrm>
              <a:off x="9082" y="5591"/>
              <a:ext cx="668" cy="668"/>
            </a:xfrm>
            <a:prstGeom prst="roundRect">
              <a:avLst>
                <a:gd name="adj" fmla="val 6668"/>
              </a:avLst>
            </a:prstGeom>
            <a:solidFill>
              <a:srgbClr val="F9F7F7"/>
            </a:solidFill>
          </p:spPr>
        </p:sp>
        <p:sp>
          <p:nvSpPr>
            <p:cNvPr id="57" name="Text 10"/>
            <p:cNvSpPr/>
            <p:nvPr>
              <p:custDataLst>
                <p:tags r:id="rId24"/>
              </p:custDataLst>
            </p:nvPr>
          </p:nvSpPr>
          <p:spPr>
            <a:xfrm>
              <a:off x="9194" y="5647"/>
              <a:ext cx="445" cy="557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2200"/>
                </a:lnSpc>
                <a:buNone/>
              </a:pPr>
              <a:r>
                <a:rPr lang="en-US" sz="220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2</a:t>
              </a:r>
              <a:endParaRPr lang="en-US" sz="2200" dirty="0"/>
            </a:p>
          </p:txBody>
        </p:sp>
        <p:sp>
          <p:nvSpPr>
            <p:cNvPr id="58" name="Text 11"/>
            <p:cNvSpPr/>
            <p:nvPr>
              <p:custDataLst>
                <p:tags r:id="rId25"/>
              </p:custDataLst>
            </p:nvPr>
          </p:nvSpPr>
          <p:spPr>
            <a:xfrm>
              <a:off x="7561" y="7113"/>
              <a:ext cx="3711" cy="464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2300"/>
                </a:lnSpc>
                <a:buNone/>
              </a:pPr>
              <a:r>
                <a:rPr lang="en-US" sz="18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2025/11/11</a:t>
              </a:r>
              <a:endParaRPr lang="en-US" sz="1850" dirty="0"/>
            </a:p>
          </p:txBody>
        </p:sp>
        <p:sp>
          <p:nvSpPr>
            <p:cNvPr id="59" name="Text 12"/>
            <p:cNvSpPr/>
            <p:nvPr>
              <p:custDataLst>
                <p:tags r:id="rId26"/>
              </p:custDataLst>
            </p:nvPr>
          </p:nvSpPr>
          <p:spPr>
            <a:xfrm>
              <a:off x="5691" y="7754"/>
              <a:ext cx="7450" cy="95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ts val="2350"/>
                </a:lnSpc>
                <a:buNone/>
              </a:pPr>
              <a:r>
                <a:rPr lang="zh-CN" altLang="en-US" sz="14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正式交付平台，投入运行</a:t>
              </a:r>
              <a:endParaRPr lang="zh-CN" altLang="en-US" sz="14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</p:grpSp>
      <p:grpSp>
        <p:nvGrpSpPr>
          <p:cNvPr id="77" name="组合 76"/>
          <p:cNvGrpSpPr/>
          <p:nvPr>
            <p:custDataLst>
              <p:tags r:id="rId27"/>
            </p:custDataLst>
          </p:nvPr>
        </p:nvGrpSpPr>
        <p:grpSpPr>
          <a:xfrm rot="0">
            <a:off x="123190" y="1999615"/>
            <a:ext cx="4427855" cy="2005330"/>
            <a:chOff x="1484" y="3146"/>
            <a:chExt cx="7450" cy="3112"/>
          </a:xfrm>
        </p:grpSpPr>
        <p:grpSp>
          <p:nvGrpSpPr>
            <p:cNvPr id="78" name="组合 77"/>
            <p:cNvGrpSpPr/>
            <p:nvPr/>
          </p:nvGrpSpPr>
          <p:grpSpPr>
            <a:xfrm>
              <a:off x="3354" y="3146"/>
              <a:ext cx="3710" cy="3113"/>
              <a:chOff x="3354" y="3146"/>
              <a:chExt cx="3710" cy="3113"/>
            </a:xfrm>
          </p:grpSpPr>
          <p:sp>
            <p:nvSpPr>
              <p:cNvPr id="79" name="Shape 3"/>
              <p:cNvSpPr/>
              <p:nvPr>
                <p:custDataLst>
                  <p:tags r:id="rId28"/>
                </p:custDataLst>
              </p:nvPr>
            </p:nvSpPr>
            <p:spPr>
              <a:xfrm>
                <a:off x="5191" y="5035"/>
                <a:ext cx="36" cy="891"/>
              </a:xfrm>
              <a:prstGeom prst="roundRect">
                <a:avLst>
                  <a:gd name="adj" fmla="val 123704"/>
                </a:avLst>
              </a:prstGeom>
              <a:solidFill>
                <a:srgbClr val="D8D4D4"/>
              </a:solidFill>
            </p:spPr>
          </p:sp>
          <p:sp>
            <p:nvSpPr>
              <p:cNvPr id="80" name="Shape 4"/>
              <p:cNvSpPr/>
              <p:nvPr>
                <p:custDataLst>
                  <p:tags r:id="rId29"/>
                </p:custDataLst>
              </p:nvPr>
            </p:nvSpPr>
            <p:spPr>
              <a:xfrm>
                <a:off x="4875" y="5591"/>
                <a:ext cx="668" cy="668"/>
              </a:xfrm>
              <a:prstGeom prst="roundRect">
                <a:avLst>
                  <a:gd name="adj" fmla="val 6668"/>
                </a:avLst>
              </a:prstGeom>
              <a:solidFill>
                <a:srgbClr val="F9F7F7"/>
              </a:solidFill>
            </p:spPr>
          </p:sp>
          <p:sp>
            <p:nvSpPr>
              <p:cNvPr id="81" name="Text 5"/>
              <p:cNvSpPr/>
              <p:nvPr>
                <p:custDataLst>
                  <p:tags r:id="rId30"/>
                </p:custDataLst>
              </p:nvPr>
            </p:nvSpPr>
            <p:spPr>
              <a:xfrm>
                <a:off x="4986" y="5647"/>
                <a:ext cx="445" cy="5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p>
                <a:pPr marL="0" indent="0" algn="ctr">
                  <a:lnSpc>
                    <a:spcPts val="2200"/>
                  </a:lnSpc>
                  <a:buNone/>
                </a:pPr>
                <a:r>
                  <a:rPr lang="en-US" sz="2200" dirty="0">
                    <a:solidFill>
                      <a:srgbClr val="504C49"/>
                    </a:solidFill>
                    <a:latin typeface="Platypi Medium" pitchFamily="34" charset="0"/>
                    <a:ea typeface="Platypi Medium" pitchFamily="34" charset="-122"/>
                    <a:cs typeface="Platypi Medium" pitchFamily="34" charset="-120"/>
                  </a:rPr>
                  <a:t>1</a:t>
                </a:r>
                <a:endParaRPr lang="en-US" sz="2200" dirty="0"/>
              </a:p>
            </p:txBody>
          </p:sp>
          <p:sp>
            <p:nvSpPr>
              <p:cNvPr id="82" name="Text 6"/>
              <p:cNvSpPr/>
              <p:nvPr>
                <p:custDataLst>
                  <p:tags r:id="rId31"/>
                </p:custDataLst>
              </p:nvPr>
            </p:nvSpPr>
            <p:spPr>
              <a:xfrm>
                <a:off x="3354" y="3146"/>
                <a:ext cx="3711" cy="46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p>
                <a:pPr marL="0" indent="0" algn="ctr">
                  <a:lnSpc>
                    <a:spcPts val="2300"/>
                  </a:lnSpc>
                  <a:buNone/>
                </a:pPr>
                <a:r>
                  <a:rPr lang="en-US" sz="1850" dirty="0">
                    <a:solidFill>
                      <a:srgbClr val="504C49"/>
                    </a:solidFill>
                    <a:latin typeface="Platypi Medium" pitchFamily="34" charset="0"/>
                    <a:ea typeface="Platypi Medium" pitchFamily="34" charset="-122"/>
                    <a:cs typeface="Platypi Medium" pitchFamily="34" charset="-120"/>
                  </a:rPr>
                  <a:t>2025/10/12</a:t>
                </a:r>
                <a:endParaRPr lang="en-US" sz="1850" dirty="0"/>
              </a:p>
            </p:txBody>
          </p:sp>
        </p:grpSp>
        <p:sp>
          <p:nvSpPr>
            <p:cNvPr id="83" name="Text 7"/>
            <p:cNvSpPr/>
            <p:nvPr>
              <p:custDataLst>
                <p:tags r:id="rId32"/>
              </p:custDataLst>
            </p:nvPr>
          </p:nvSpPr>
          <p:spPr>
            <a:xfrm>
              <a:off x="1484" y="3788"/>
              <a:ext cx="7450" cy="475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ctr">
                <a:lnSpc>
                  <a:spcPts val="2350"/>
                </a:lnSpc>
                <a:buNone/>
              </a:pPr>
              <a:r>
                <a:rPr lang="en-US" sz="14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需求确认完毕，功能范围与开发优先级确定</a:t>
              </a:r>
              <a:endParaRPr lang="en-US" sz="14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</p:grpSp>
      <p:grpSp>
        <p:nvGrpSpPr>
          <p:cNvPr id="85" name="组合 84"/>
          <p:cNvGrpSpPr/>
          <p:nvPr>
            <p:custDataLst>
              <p:tags r:id="rId33"/>
            </p:custDataLst>
          </p:nvPr>
        </p:nvGrpSpPr>
        <p:grpSpPr>
          <a:xfrm rot="0">
            <a:off x="1916430" y="3660140"/>
            <a:ext cx="4427855" cy="2005965"/>
            <a:chOff x="5691" y="5591"/>
            <a:chExt cx="7450" cy="3113"/>
          </a:xfrm>
        </p:grpSpPr>
        <p:sp>
          <p:nvSpPr>
            <p:cNvPr id="86" name="Shape 8"/>
            <p:cNvSpPr/>
            <p:nvPr>
              <p:custDataLst>
                <p:tags r:id="rId34"/>
              </p:custDataLst>
            </p:nvPr>
          </p:nvSpPr>
          <p:spPr>
            <a:xfrm>
              <a:off x="9398" y="5925"/>
              <a:ext cx="36" cy="891"/>
            </a:xfrm>
            <a:prstGeom prst="roundRect">
              <a:avLst>
                <a:gd name="adj" fmla="val 123704"/>
              </a:avLst>
            </a:prstGeom>
            <a:solidFill>
              <a:srgbClr val="D8D4D4"/>
            </a:solidFill>
          </p:spPr>
        </p:sp>
        <p:sp>
          <p:nvSpPr>
            <p:cNvPr id="87" name="Shape 9"/>
            <p:cNvSpPr/>
            <p:nvPr>
              <p:custDataLst>
                <p:tags r:id="rId35"/>
              </p:custDataLst>
            </p:nvPr>
          </p:nvSpPr>
          <p:spPr>
            <a:xfrm>
              <a:off x="9082" y="5591"/>
              <a:ext cx="668" cy="668"/>
            </a:xfrm>
            <a:prstGeom prst="roundRect">
              <a:avLst>
                <a:gd name="adj" fmla="val 6668"/>
              </a:avLst>
            </a:prstGeom>
            <a:solidFill>
              <a:srgbClr val="F9F7F7"/>
            </a:solidFill>
          </p:spPr>
        </p:sp>
        <p:sp>
          <p:nvSpPr>
            <p:cNvPr id="88" name="Text 10"/>
            <p:cNvSpPr/>
            <p:nvPr>
              <p:custDataLst>
                <p:tags r:id="rId36"/>
              </p:custDataLst>
            </p:nvPr>
          </p:nvSpPr>
          <p:spPr>
            <a:xfrm>
              <a:off x="9194" y="5647"/>
              <a:ext cx="445" cy="557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ctr">
                <a:lnSpc>
                  <a:spcPts val="2200"/>
                </a:lnSpc>
                <a:buNone/>
              </a:pPr>
              <a:r>
                <a:rPr lang="en-US" sz="220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2</a:t>
              </a:r>
              <a:endParaRPr lang="en-US" sz="2200" dirty="0"/>
            </a:p>
          </p:txBody>
        </p:sp>
        <p:sp>
          <p:nvSpPr>
            <p:cNvPr id="89" name="Text 11"/>
            <p:cNvSpPr/>
            <p:nvPr>
              <p:custDataLst>
                <p:tags r:id="rId37"/>
              </p:custDataLst>
            </p:nvPr>
          </p:nvSpPr>
          <p:spPr>
            <a:xfrm>
              <a:off x="7561" y="7113"/>
              <a:ext cx="3711" cy="464"/>
            </a:xfrm>
            <a:prstGeom prst="rect">
              <a:avLst/>
            </a:prstGeom>
            <a:noFill/>
          </p:spPr>
          <p:txBody>
            <a:bodyPr wrap="none" lIns="0" tIns="0" rIns="0" bIns="0" rtlCol="0" anchor="t"/>
            <a:p>
              <a:pPr marL="0" indent="0" algn="ctr">
                <a:lnSpc>
                  <a:spcPts val="2300"/>
                </a:lnSpc>
                <a:buNone/>
              </a:pPr>
              <a:r>
                <a:rPr lang="en-US" sz="1850" dirty="0">
                  <a:solidFill>
                    <a:srgbClr val="504C49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rPr>
                <a:t>2025/10/18</a:t>
              </a:r>
              <a:endParaRPr lang="en-US" sz="1850" dirty="0"/>
            </a:p>
          </p:txBody>
        </p:sp>
        <p:sp>
          <p:nvSpPr>
            <p:cNvPr id="90" name="Text 12"/>
            <p:cNvSpPr/>
            <p:nvPr>
              <p:custDataLst>
                <p:tags r:id="rId38"/>
              </p:custDataLst>
            </p:nvPr>
          </p:nvSpPr>
          <p:spPr>
            <a:xfrm>
              <a:off x="5691" y="7754"/>
              <a:ext cx="7450" cy="95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p>
              <a:pPr marL="0" indent="0" algn="ctr">
                <a:lnSpc>
                  <a:spcPts val="2350"/>
                </a:lnSpc>
                <a:buNone/>
              </a:pPr>
              <a:r>
                <a:rPr lang="en-US" sz="1450" dirty="0">
                  <a:solidFill>
                    <a:srgbClr val="504C49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rPr>
                <a:t>通过原型设计评审，前端UI与架构设计确定</a:t>
              </a:r>
              <a:endParaRPr lang="en-US" sz="145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0218" y="543282"/>
            <a:ext cx="4838938" cy="43219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zh-CN" altLang="en-US" sz="36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九、</a:t>
            </a:r>
            <a:r>
              <a:rPr lang="en-US" sz="36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总结与未来展望</a:t>
            </a:r>
            <a:endParaRPr lang="en-US" sz="3600" dirty="0">
              <a:solidFill>
                <a:srgbClr val="201B18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96215" y="1170940"/>
            <a:ext cx="3412490" cy="2569845"/>
            <a:chOff x="3578" y="1907"/>
            <a:chExt cx="5374" cy="4047"/>
          </a:xfrm>
        </p:grpSpPr>
        <p:sp>
          <p:nvSpPr>
            <p:cNvPr id="3" name="Shape 1"/>
            <p:cNvSpPr/>
            <p:nvPr/>
          </p:nvSpPr>
          <p:spPr>
            <a:xfrm>
              <a:off x="5448" y="1907"/>
              <a:ext cx="1792" cy="1320"/>
            </a:xfrm>
            <a:prstGeom prst="roundRect">
              <a:avLst>
                <a:gd name="adj" fmla="val 2604"/>
              </a:avLst>
            </a:prstGeom>
            <a:solidFill>
              <a:srgbClr val="F3E3D8">
                <a:alpha val="50000"/>
              </a:srgbClr>
            </a:solidFill>
          </p:spPr>
        </p:sp>
        <p:pic>
          <p:nvPicPr>
            <p:cNvPr id="4" name="Image 0" descr="preencoded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229" y="2408"/>
              <a:ext cx="306" cy="383"/>
            </a:xfrm>
            <a:prstGeom prst="rect">
              <a:avLst/>
            </a:prstGeom>
          </p:spPr>
        </p:pic>
        <p:sp>
          <p:nvSpPr>
            <p:cNvPr id="8" name="Shape 5"/>
            <p:cNvSpPr/>
            <p:nvPr/>
          </p:nvSpPr>
          <p:spPr>
            <a:xfrm>
              <a:off x="4513" y="3270"/>
              <a:ext cx="3583" cy="1320"/>
            </a:xfrm>
            <a:prstGeom prst="roundRect">
              <a:avLst>
                <a:gd name="adj" fmla="val 2604"/>
              </a:avLst>
            </a:prstGeom>
            <a:solidFill>
              <a:srgbClr val="F3E3D8">
                <a:alpha val="50000"/>
              </a:srgbClr>
            </a:solidFill>
          </p:spPr>
        </p:sp>
        <p:pic>
          <p:nvPicPr>
            <p:cNvPr id="9" name="Image 1" descr="preencoded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29" y="3771"/>
              <a:ext cx="306" cy="383"/>
            </a:xfrm>
            <a:prstGeom prst="rect">
              <a:avLst/>
            </a:prstGeom>
          </p:spPr>
        </p:pic>
        <p:sp>
          <p:nvSpPr>
            <p:cNvPr id="13" name="Shape 9"/>
            <p:cNvSpPr/>
            <p:nvPr/>
          </p:nvSpPr>
          <p:spPr>
            <a:xfrm>
              <a:off x="3578" y="4634"/>
              <a:ext cx="5375" cy="1320"/>
            </a:xfrm>
            <a:prstGeom prst="roundRect">
              <a:avLst>
                <a:gd name="adj" fmla="val 2604"/>
              </a:avLst>
            </a:prstGeom>
            <a:solidFill>
              <a:srgbClr val="F3E3D8">
                <a:alpha val="50000"/>
              </a:srgbClr>
            </a:solidFill>
          </p:spPr>
        </p:sp>
        <p:pic>
          <p:nvPicPr>
            <p:cNvPr id="14" name="Image 2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29" y="5135"/>
              <a:ext cx="306" cy="383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>
            <p:custDataLst>
              <p:tags r:id="rId4"/>
            </p:custDataLst>
          </p:nvPr>
        </p:nvGrpSpPr>
        <p:grpSpPr>
          <a:xfrm>
            <a:off x="2751455" y="1417955"/>
            <a:ext cx="8562340" cy="2251710"/>
            <a:chOff x="8203" y="2189"/>
            <a:chExt cx="13484" cy="3546"/>
          </a:xfrm>
        </p:grpSpPr>
        <p:sp>
          <p:nvSpPr>
            <p:cNvPr id="7" name="Shape 4"/>
            <p:cNvSpPr/>
            <p:nvPr>
              <p:custDataLst>
                <p:tags r:id="rId5"/>
              </p:custDataLst>
            </p:nvPr>
          </p:nvSpPr>
          <p:spPr>
            <a:xfrm>
              <a:off x="8203" y="3221"/>
              <a:ext cx="13484" cy="12"/>
            </a:xfrm>
            <a:prstGeom prst="roundRect">
              <a:avLst>
                <a:gd name="adj" fmla="val 272228"/>
              </a:avLst>
            </a:prstGeom>
            <a:solidFill>
              <a:srgbClr val="F3E3D8"/>
            </a:solidFill>
          </p:spPr>
        </p:sp>
        <p:sp>
          <p:nvSpPr>
            <p:cNvPr id="12" name="Shape 8"/>
            <p:cNvSpPr/>
            <p:nvPr>
              <p:custDataLst>
                <p:tags r:id="rId6"/>
              </p:custDataLst>
            </p:nvPr>
          </p:nvSpPr>
          <p:spPr>
            <a:xfrm>
              <a:off x="9916" y="4584"/>
              <a:ext cx="11771" cy="12"/>
            </a:xfrm>
            <a:prstGeom prst="roundRect">
              <a:avLst>
                <a:gd name="adj" fmla="val 272228"/>
              </a:avLst>
            </a:prstGeom>
            <a:solidFill>
              <a:srgbClr val="F3E3D8"/>
            </a:solidFill>
          </p:spPr>
        </p:sp>
        <p:grpSp>
          <p:nvGrpSpPr>
            <p:cNvPr id="24" name="组合 23"/>
            <p:cNvGrpSpPr/>
            <p:nvPr>
              <p:custDataLst>
                <p:tags r:id="rId7"/>
              </p:custDataLst>
            </p:nvPr>
          </p:nvGrpSpPr>
          <p:grpSpPr>
            <a:xfrm>
              <a:off x="8312" y="2189"/>
              <a:ext cx="12996" cy="3546"/>
              <a:chOff x="8312" y="2189"/>
              <a:chExt cx="12996" cy="3546"/>
            </a:xfrm>
          </p:grpSpPr>
          <p:sp>
            <p:nvSpPr>
              <p:cNvPr id="5" name="Text 2"/>
              <p:cNvSpPr/>
              <p:nvPr>
                <p:custDataLst>
                  <p:tags r:id="rId8"/>
                </p:custDataLst>
              </p:nvPr>
            </p:nvSpPr>
            <p:spPr>
              <a:xfrm>
                <a:off x="8312" y="2189"/>
                <a:ext cx="2722" cy="34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1700"/>
                  </a:lnSpc>
                  <a:buNone/>
                </a:pPr>
                <a:r>
                  <a:rPr lang="en-US" dirty="0">
                    <a:solidFill>
                      <a:srgbClr val="000000"/>
                    </a:solidFill>
                    <a:latin typeface="Platypi Medium" pitchFamily="34" charset="0"/>
                    <a:ea typeface="Platypi Medium" pitchFamily="34" charset="-122"/>
                    <a:cs typeface="Platypi Medium" pitchFamily="34" charset="-120"/>
                  </a:rPr>
                  <a:t>本阶段成果</a:t>
                </a:r>
                <a:endParaRPr lang="en-US" dirty="0">
                  <a:solidFill>
                    <a:srgbClr val="000000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endParaRPr>
              </a:p>
            </p:txBody>
          </p:sp>
          <p:sp>
            <p:nvSpPr>
              <p:cNvPr id="6" name="Text 3"/>
              <p:cNvSpPr/>
              <p:nvPr>
                <p:custDataLst>
                  <p:tags r:id="rId9"/>
                </p:custDataLst>
              </p:nvPr>
            </p:nvSpPr>
            <p:spPr>
              <a:xfrm>
                <a:off x="8312" y="2660"/>
                <a:ext cx="7721" cy="34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1700"/>
                  </a:lnSpc>
                  <a:buNone/>
                </a:pPr>
                <a:r>
                  <a:rPr lang="en-US" sz="1600" dirty="0">
                    <a:solidFill>
                      <a:srgbClr val="000000"/>
                    </a:solidFill>
                    <a:latin typeface="Source Serif 4" panose="02040603050405020204" pitchFamily="34" charset="0"/>
                    <a:ea typeface="Source Serif 4" panose="02040603050405020204" pitchFamily="34" charset="-122"/>
                    <a:cs typeface="Source Serif 4" panose="02040603050405020204" pitchFamily="34" charset="-120"/>
                  </a:rPr>
                  <a:t>完成符合国标规范的《软件需求规格说明书》，明确了验收标准。</a:t>
                </a:r>
                <a:endParaRPr lang="en-US" sz="1600" dirty="0">
                  <a:solidFill>
                    <a:srgbClr val="000000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endParaRPr>
              </a:p>
            </p:txBody>
          </p:sp>
          <p:sp>
            <p:nvSpPr>
              <p:cNvPr id="10" name="Text 6"/>
              <p:cNvSpPr/>
              <p:nvPr>
                <p:custDataLst>
                  <p:tags r:id="rId10"/>
                </p:custDataLst>
              </p:nvPr>
            </p:nvSpPr>
            <p:spPr>
              <a:xfrm>
                <a:off x="10025" y="3553"/>
                <a:ext cx="2722" cy="34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1700"/>
                  </a:lnSpc>
                  <a:buNone/>
                </a:pPr>
                <a:r>
                  <a:rPr lang="en-US" dirty="0">
                    <a:solidFill>
                      <a:srgbClr val="000000"/>
                    </a:solidFill>
                    <a:latin typeface="Platypi Medium" pitchFamily="34" charset="0"/>
                    <a:ea typeface="Platypi Medium" pitchFamily="34" charset="-122"/>
                    <a:cs typeface="Platypi Medium" pitchFamily="34" charset="-120"/>
                  </a:rPr>
                  <a:t>系统架构</a:t>
                </a:r>
                <a:endParaRPr lang="en-US" dirty="0">
                  <a:solidFill>
                    <a:srgbClr val="000000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endParaRPr>
              </a:p>
            </p:txBody>
          </p:sp>
          <p:sp>
            <p:nvSpPr>
              <p:cNvPr id="11" name="Text 7"/>
              <p:cNvSpPr/>
              <p:nvPr>
                <p:custDataLst>
                  <p:tags r:id="rId11"/>
                </p:custDataLst>
              </p:nvPr>
            </p:nvSpPr>
            <p:spPr>
              <a:xfrm>
                <a:off x="10025" y="4024"/>
                <a:ext cx="10055" cy="34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1700"/>
                  </a:lnSpc>
                  <a:buNone/>
                </a:pPr>
                <a:r>
                  <a:rPr lang="en-US" sz="1600" dirty="0">
                    <a:solidFill>
                      <a:srgbClr val="000000"/>
                    </a:solidFill>
                    <a:latin typeface="Source Serif 4" panose="02040603050405020204" pitchFamily="34" charset="0"/>
                    <a:ea typeface="Source Serif 4" panose="02040603050405020204" pitchFamily="34" charset="-122"/>
                    <a:cs typeface="Source Serif 4" panose="02040603050405020204" pitchFamily="34" charset="-120"/>
                  </a:rPr>
                  <a:t>构建支持多角色、高隐私、强安全的系统架构，原型设计覆盖移动端和 Web 端关键页面。</a:t>
                </a:r>
                <a:endParaRPr lang="en-US" sz="1600" dirty="0">
                  <a:solidFill>
                    <a:srgbClr val="000000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endParaRPr>
              </a:p>
            </p:txBody>
          </p:sp>
          <p:sp>
            <p:nvSpPr>
              <p:cNvPr id="15" name="Text 10"/>
              <p:cNvSpPr/>
              <p:nvPr>
                <p:custDataLst>
                  <p:tags r:id="rId12"/>
                </p:custDataLst>
              </p:nvPr>
            </p:nvSpPr>
            <p:spPr>
              <a:xfrm>
                <a:off x="11738" y="4916"/>
                <a:ext cx="2722" cy="34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1700"/>
                  </a:lnSpc>
                  <a:buNone/>
                </a:pPr>
                <a:r>
                  <a:rPr lang="en-US" dirty="0">
                    <a:solidFill>
                      <a:srgbClr val="000000"/>
                    </a:solidFill>
                    <a:latin typeface="Platypi Medium" pitchFamily="34" charset="0"/>
                    <a:ea typeface="Platypi Medium" pitchFamily="34" charset="-122"/>
                    <a:cs typeface="Platypi Medium" pitchFamily="34" charset="-120"/>
                  </a:rPr>
                  <a:t>未来展望</a:t>
                </a:r>
                <a:endParaRPr lang="en-US" dirty="0">
                  <a:solidFill>
                    <a:srgbClr val="000000"/>
                  </a:solidFill>
                  <a:latin typeface="Platypi Medium" pitchFamily="34" charset="0"/>
                  <a:ea typeface="Platypi Medium" pitchFamily="34" charset="-122"/>
                  <a:cs typeface="Platypi Medium" pitchFamily="34" charset="-120"/>
                </a:endParaRPr>
              </a:p>
            </p:txBody>
          </p:sp>
          <p:sp>
            <p:nvSpPr>
              <p:cNvPr id="16" name="Text 11"/>
              <p:cNvSpPr/>
              <p:nvPr>
                <p:custDataLst>
                  <p:tags r:id="rId13"/>
                </p:custDataLst>
              </p:nvPr>
            </p:nvSpPr>
            <p:spPr>
              <a:xfrm>
                <a:off x="11738" y="5387"/>
                <a:ext cx="9570" cy="34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1700"/>
                  </a:lnSpc>
                  <a:buNone/>
                </a:pPr>
                <a:r>
                  <a:rPr lang="en-US" sz="1600" dirty="0">
                    <a:solidFill>
                      <a:srgbClr val="000000"/>
                    </a:solidFill>
                    <a:latin typeface="Source Serif 4" panose="02040603050405020204" pitchFamily="34" charset="0"/>
                    <a:ea typeface="Source Serif 4" panose="02040603050405020204" pitchFamily="34" charset="-122"/>
                    <a:cs typeface="Source Serif 4" panose="02040603050405020204" pitchFamily="34" charset="-120"/>
                  </a:rPr>
                  <a:t>短期对接学工系统；中期训练风险预警模型；长期推广至多校，实现跨校资源共享与危机联动响应。</a:t>
                </a:r>
                <a:endParaRPr lang="en-US" sz="1600" dirty="0">
                  <a:solidFill>
                    <a:srgbClr val="000000"/>
                  </a:solidFill>
                  <a:latin typeface="Source Serif 4" panose="02040603050405020204" pitchFamily="34" charset="0"/>
                  <a:ea typeface="Source Serif 4" panose="02040603050405020204" pitchFamily="34" charset="-122"/>
                  <a:cs typeface="Source Serif 4" panose="02040603050405020204" pitchFamily="34" charset="-120"/>
                </a:endParaRPr>
              </a:p>
            </p:txBody>
          </p:sp>
        </p:grpSp>
      </p:grpSp>
      <p:sp>
        <p:nvSpPr>
          <p:cNvPr id="17" name="Text 12"/>
          <p:cNvSpPr/>
          <p:nvPr/>
        </p:nvSpPr>
        <p:spPr>
          <a:xfrm>
            <a:off x="997625" y="4143375"/>
            <a:ext cx="6914555" cy="86439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6800"/>
              </a:lnSpc>
              <a:buNone/>
            </a:pPr>
            <a:r>
              <a:rPr lang="en-US" sz="44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我们的使命：</a:t>
            </a:r>
            <a:endParaRPr lang="en-US" sz="4400" dirty="0">
              <a:solidFill>
                <a:srgbClr val="201B18"/>
              </a:solidFill>
              <a:latin typeface="Platypi Medium" pitchFamily="34" charset="0"/>
              <a:ea typeface="Platypi Medium" pitchFamily="34" charset="-122"/>
              <a:cs typeface="Platypi Medium" pitchFamily="34" charset="-120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997625" y="5215176"/>
            <a:ext cx="12842558" cy="27658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8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让每一位大学生在情绪低谷时，都能看见一片</a:t>
            </a:r>
            <a:r>
              <a:rPr lang="en-US" sz="2800" dirty="0">
                <a:solidFill>
                  <a:srgbClr val="3E2513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“晴空”</a:t>
            </a:r>
            <a:r>
              <a:rPr lang="en-US" sz="2800" dirty="0">
                <a:solidFill>
                  <a:srgbClr val="504C49"/>
                </a:solidFill>
                <a:latin typeface="Source Serif 4" panose="02040603050405020204" pitchFamily="34" charset="0"/>
                <a:ea typeface="Source Serif 4" panose="02040603050405020204" pitchFamily="34" charset="-122"/>
                <a:cs typeface="Source Serif 4" panose="02040603050405020204" pitchFamily="34" charset="-120"/>
              </a:rPr>
              <a:t>。</a:t>
            </a:r>
            <a:endParaRPr lang="en-US" sz="2800" dirty="0">
              <a:solidFill>
                <a:srgbClr val="504C49"/>
              </a:solidFill>
              <a:latin typeface="Source Serif 4" panose="02040603050405020204" pitchFamily="34" charset="0"/>
              <a:ea typeface="Source Serif 4" panose="02040603050405020204" pitchFamily="34" charset="-122"/>
              <a:cs typeface="Source Serif 4" panose="02040603050405020204" pitchFamily="34" charset="-120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790218" y="3935968"/>
            <a:ext cx="15240" cy="1711285"/>
          </a:xfrm>
          <a:prstGeom prst="rect">
            <a:avLst/>
          </a:prstGeom>
          <a:solidFill>
            <a:srgbClr val="3E2513"/>
          </a:solidFill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7838" y="5894665"/>
            <a:ext cx="4774883" cy="1659493"/>
          </a:xfrm>
          <a:prstGeom prst="rect">
            <a:avLst/>
          </a:prstGeom>
        </p:spPr>
      </p:pic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83329" y="5894665"/>
            <a:ext cx="3535204" cy="1659493"/>
          </a:xfrm>
          <a:prstGeom prst="rect">
            <a:avLst/>
          </a:prstGeom>
        </p:spPr>
      </p:pic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29142" y="5894665"/>
            <a:ext cx="4503301" cy="16594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536.3,&quot;left&quot;:48.4,&quot;top&quot;:76.05,&quot;width&quot;:1026.7}"/>
</p:tagLst>
</file>

<file path=ppt/tags/tag2.xml><?xml version="1.0" encoding="utf-8"?>
<p:tagLst xmlns:p="http://schemas.openxmlformats.org/presentationml/2006/main">
  <p:tag name="KSO_WM_DIAGRAM_VIRTUALLY_FRAME" val="{&quot;height&quot;:536.3,&quot;left&quot;:48.4,&quot;top&quot;:76.05,&quot;width&quot;:1026.7}"/>
</p:tagLst>
</file>

<file path=ppt/tags/tag3.xml><?xml version="1.0" encoding="utf-8"?>
<p:tagLst xmlns:p="http://schemas.openxmlformats.org/presentationml/2006/main">
  <p:tag name="KSO_WM_DIAGRAM_VIRTUALLY_FRAME" val="{&quot;height&quot;:536.3,&quot;left&quot;:48.4,&quot;top&quot;:76.05,&quot;width&quot;:1026.7}"/>
</p:tagLst>
</file>

<file path=ppt/tags/tag4.xml><?xml version="1.0" encoding="utf-8"?>
<p:tagLst xmlns:p="http://schemas.openxmlformats.org/presentationml/2006/main">
  <p:tag name="KSO_WM_DIAGRAM_VIRTUALLY_FRAME" val="{&quot;height&quot;:536.3,&quot;left&quot;:48.4,&quot;top&quot;:76.05,&quot;width&quot;:1026.7}"/>
</p:tagLst>
</file>

<file path=ppt/tags/tag5.xml><?xml version="1.0" encoding="utf-8"?>
<p:tagLst xmlns:p="http://schemas.openxmlformats.org/presentationml/2006/main">
  <p:tag name="KSO_WM_DIAGRAM_VIRTUALLY_FRAME" val="{&quot;height&quot;:536.3,&quot;left&quot;:48.4,&quot;top&quot;:76.05,&quot;width&quot;:1026.7}"/>
</p:tagLst>
</file>

<file path=ppt/tags/tag6.xml><?xml version="1.0" encoding="utf-8"?>
<p:tagLst xmlns:p="http://schemas.openxmlformats.org/presentationml/2006/main">
  <p:tag name="KSO_WM_DIAGRAM_VIRTUALLY_FRAME" val="{&quot;height&quot;:536.3,&quot;left&quot;:48.4,&quot;top&quot;:76.05,&quot;width&quot;:1026.7}"/>
</p:tagLst>
</file>

<file path=ppt/tags/tag7.xml><?xml version="1.0" encoding="utf-8"?>
<p:tagLst xmlns:p="http://schemas.openxmlformats.org/presentationml/2006/main">
  <p:tag name="KSO_WM_DIAGRAM_VIRTUALLY_FRAME" val="{&quot;height&quot;:536.3,&quot;left&quot;:48.4,&quot;top&quot;:76.05,&quot;width&quot;:1026.7}"/>
</p:tagLst>
</file>

<file path=ppt/tags/tag8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9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10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11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12.xml><?xml version="1.0" encoding="utf-8"?>
<p:tagLst xmlns:p="http://schemas.openxmlformats.org/presentationml/2006/main">
  <p:tag name="KSO_WM_DIAGRAM_VIRTUALLY_FRAME" val="{&quot;height&quot;:618.4,&quot;left&quot;:15.35,&quot;top&quot;:19.55,&quot;width&quot;:1108.8}"/>
</p:tagLst>
</file>

<file path=ppt/tags/tag13.xml><?xml version="1.0" encoding="utf-8"?>
<p:tagLst xmlns:p="http://schemas.openxmlformats.org/presentationml/2006/main">
  <p:tag name="KSO_WM_DIAGRAM_VIRTUALLY_FRAME" val="{&quot;height&quot;:308.51566929133867,&quot;left&quot;:168.52377952755904,&quot;top&quot;:134.60055118110236,&quot;width&quot;:814.923464566929}"/>
</p:tagLst>
</file>

<file path=ppt/tags/tag14.xml><?xml version="1.0" encoding="utf-8"?>
<p:tagLst xmlns:p="http://schemas.openxmlformats.org/presentationml/2006/main">
  <p:tag name="KSO_WM_DIAGRAM_VIRTUALLY_FRAME" val="{&quot;height&quot;:308.51566929133867,&quot;left&quot;:168.52377952755904,&quot;top&quot;:134.60055118110236,&quot;width&quot;:814.923464566929}"/>
</p:tagLst>
</file>

<file path=ppt/tags/tag15.xml><?xml version="1.0" encoding="utf-8"?>
<p:tagLst xmlns:p="http://schemas.openxmlformats.org/presentationml/2006/main">
  <p:tag name="KSO_WM_DIAGRAM_VIRTUALLY_FRAME" val="{&quot;height&quot;:308.51566929133867,&quot;left&quot;:168.52377952755904,&quot;top&quot;:134.60055118110236,&quot;width&quot;:814.923464566929}"/>
</p:tagLst>
</file>

<file path=ppt/tags/tag16.xml><?xml version="1.0" encoding="utf-8"?>
<p:tagLst xmlns:p="http://schemas.openxmlformats.org/presentationml/2006/main">
  <p:tag name="KSO_WM_DIAGRAM_VIRTUALLY_FRAME" val="{&quot;height&quot;:308.51566929133867,&quot;left&quot;:168.52377952755904,&quot;top&quot;:134.60055118110236,&quot;width&quot;:814.923464566929}"/>
</p:tagLst>
</file>

<file path=ppt/tags/tag17.xml><?xml version="1.0" encoding="utf-8"?>
<p:tagLst xmlns:p="http://schemas.openxmlformats.org/presentationml/2006/main">
  <p:tag name="KSO_WM_DIAGRAM_VIRTUALLY_FRAME" val="{&quot;height&quot;:308.51566929133867,&quot;left&quot;:168.52377952755904,&quot;top&quot;:134.60055118110236,&quot;width&quot;:814.923464566929}"/>
</p:tagLst>
</file>

<file path=ppt/tags/tag18.xml><?xml version="1.0" encoding="utf-8"?>
<p:tagLst xmlns:p="http://schemas.openxmlformats.org/presentationml/2006/main">
  <p:tag name="KSO_WM_DIAGRAM_VIRTUALLY_FRAME" val="{&quot;height&quot;:308.51566929133867,&quot;left&quot;:168.52377952755904,&quot;top&quot;:134.60055118110236,&quot;width&quot;:814.923464566929}"/>
</p:tagLst>
</file>

<file path=ppt/tags/tag19.xml><?xml version="1.0" encoding="utf-8"?>
<p:tagLst xmlns:p="http://schemas.openxmlformats.org/presentationml/2006/main">
  <p:tag name="KSO_WM_DIAGRAM_VIRTUALLY_FRAME" val="{&quot;height&quot;:308.51566929133867,&quot;left&quot;:168.52377952755904,&quot;top&quot;:134.60055118110236,&quot;width&quot;:814.923464566929}"/>
</p:tagLst>
</file>

<file path=ppt/tags/tag20.xml><?xml version="1.0" encoding="utf-8"?>
<p:tagLst xmlns:p="http://schemas.openxmlformats.org/presentationml/2006/main">
  <p:tag name="KSO_WM_DIAGRAM_VIRTUALLY_FRAME" val="{&quot;height&quot;:308.51566929133867,&quot;left&quot;:168.52377952755904,&quot;top&quot;:134.60055118110236,&quot;width&quot;:814.923464566929}"/>
</p:tagLst>
</file>

<file path=ppt/tags/tag21.xml><?xml version="1.0" encoding="utf-8"?>
<p:tagLst xmlns:p="http://schemas.openxmlformats.org/presentationml/2006/main">
  <p:tag name="KSO_WM_DIAGRAM_VIRTUALLY_FRAME" val="{&quot;height&quot;:308.51566929133867,&quot;left&quot;:168.52377952755904,&quot;top&quot;:134.60055118110236,&quot;width&quot;:814.923464566929}"/>
</p:tagLst>
</file>

<file path=ppt/tags/tag22.xml><?xml version="1.0" encoding="utf-8"?>
<p:tagLst xmlns:p="http://schemas.openxmlformats.org/presentationml/2006/main">
  <p:tag name="KSO_WM_DIAGRAM_VIRTUALLY_FRAME" val="{&quot;height&quot;:308.51566929133867,&quot;left&quot;:168.52377952755904,&quot;top&quot;:134.60055118110236,&quot;width&quot;:814.923464566929}"/>
</p:tagLst>
</file>

<file path=ppt/tags/tag23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24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25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26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27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28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29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30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31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32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33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34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35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36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37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38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39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40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41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42.xml><?xml version="1.0" encoding="utf-8"?>
<p:tagLst xmlns:p="http://schemas.openxmlformats.org/presentationml/2006/main">
  <p:tag name="KSO_WM_DIAGRAM_VIRTUALLY_FRAME" val="{&quot;height&quot;:299.77496062992134,&quot;left&quot;:63.10314960629921,&quot;top&quot;:216.6468503937008,&quot;width&quot;:1025.7937795275593}"/>
</p:tagLst>
</file>

<file path=ppt/tags/tag43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44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45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46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47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48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49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50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51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52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53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54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55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56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57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58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59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60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61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62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63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64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65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66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67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68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69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70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71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72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73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74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75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76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77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78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79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80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81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82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83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84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85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86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87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88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89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90.xml><?xml version="1.0" encoding="utf-8"?>
<p:tagLst xmlns:p="http://schemas.openxmlformats.org/presentationml/2006/main">
  <p:tag name="KSO_WM_DIAGRAM_VIRTUALLY_FRAME" val="{&quot;height&quot;:271.4,&quot;left&quot;:72.5,&quot;top&quot;:126.35,&quot;width&quot;:1030.9}"/>
</p:tagLst>
</file>

<file path=ppt/tags/tag91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92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93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94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95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96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97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98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99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00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01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02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03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04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05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06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07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08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09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10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11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12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13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14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15.xml><?xml version="1.0" encoding="utf-8"?>
<p:tagLst xmlns:p="http://schemas.openxmlformats.org/presentationml/2006/main">
  <p:tag name="KSO_WM_DIAGRAM_VIRTUALLY_FRAME" val="{&quot;height&quot;:286.6,&quot;left&quot;:0.05,&quot;top&quot;:156.7,&quot;width&quot;:1143.55}"/>
</p:tagLst>
</file>

<file path=ppt/tags/tag116.xml><?xml version="1.0" encoding="utf-8"?>
<p:tagLst xmlns:p="http://schemas.openxmlformats.org/presentationml/2006/main">
  <p:tag name="KSO_WM_DIAGRAM_VIRTUALLY_FRAME" val="{&quot;height&quot;:286.6,&quot;left&quot;:0.05,&quot;top&quot;:156.7,&quot;width&quot;:1182.95}"/>
</p:tagLst>
</file>

<file path=ppt/tags/tag117.xml><?xml version="1.0" encoding="utf-8"?>
<p:tagLst xmlns:p="http://schemas.openxmlformats.org/presentationml/2006/main">
  <p:tag name="KSO_WM_DIAGRAM_VIRTUALLY_FRAME" val="{&quot;height&quot;:286.6,&quot;left&quot;:0.05,&quot;top&quot;:156.7,&quot;width&quot;:1182.95}"/>
</p:tagLst>
</file>

<file path=ppt/tags/tag118.xml><?xml version="1.0" encoding="utf-8"?>
<p:tagLst xmlns:p="http://schemas.openxmlformats.org/presentationml/2006/main">
  <p:tag name="KSO_WM_DIAGRAM_VIRTUALLY_FRAME" val="{&quot;height&quot;:286.6,&quot;left&quot;:0.05,&quot;top&quot;:156.7,&quot;width&quot;:1182.95}"/>
</p:tagLst>
</file>

<file path=ppt/tags/tag119.xml><?xml version="1.0" encoding="utf-8"?>
<p:tagLst xmlns:p="http://schemas.openxmlformats.org/presentationml/2006/main">
  <p:tag name="KSO_WM_DIAGRAM_VIRTUALLY_FRAME" val="{&quot;height&quot;:286.6,&quot;left&quot;:0.05,&quot;top&quot;:156.7,&quot;width&quot;:1182.95}"/>
</p:tagLst>
</file>

<file path=ppt/tags/tag120.xml><?xml version="1.0" encoding="utf-8"?>
<p:tagLst xmlns:p="http://schemas.openxmlformats.org/presentationml/2006/main">
  <p:tag name="KSO_WM_DIAGRAM_VIRTUALLY_FRAME" val="{&quot;height&quot;:286.6,&quot;left&quot;:0.05,&quot;top&quot;:156.7,&quot;width&quot;:1182.95}"/>
</p:tagLst>
</file>

<file path=ppt/tags/tag121.xml><?xml version="1.0" encoding="utf-8"?>
<p:tagLst xmlns:p="http://schemas.openxmlformats.org/presentationml/2006/main">
  <p:tag name="KSO_WM_DIAGRAM_VIRTUALLY_FRAME" val="{&quot;height&quot;:286.6,&quot;left&quot;:0.05,&quot;top&quot;:156.7,&quot;width&quot;:1182.95}"/>
</p:tagLst>
</file>

<file path=ppt/tags/tag122.xml><?xml version="1.0" encoding="utf-8"?>
<p:tagLst xmlns:p="http://schemas.openxmlformats.org/presentationml/2006/main">
  <p:tag name="KSO_WM_DIAGRAM_VIRTUALLY_FRAME" val="{&quot;height&quot;:286.6,&quot;left&quot;:0.05,&quot;top&quot;:156.7,&quot;width&quot;:1182.95}"/>
</p:tagLst>
</file>

<file path=ppt/tags/tag123.xml><?xml version="1.0" encoding="utf-8"?>
<p:tagLst xmlns:p="http://schemas.openxmlformats.org/presentationml/2006/main">
  <p:tag name="KSO_WM_DIAGRAM_VIRTUALLY_FRAME" val="{&quot;height&quot;:286.6,&quot;left&quot;:0.05,&quot;top&quot;:156.7,&quot;width&quot;:1182.95}"/>
</p:tagLst>
</file>

<file path=ppt/tags/tag124.xml><?xml version="1.0" encoding="utf-8"?>
<p:tagLst xmlns:p="http://schemas.openxmlformats.org/presentationml/2006/main">
  <p:tag name="KSO_WM_DIAGRAM_VIRTUALLY_FRAME" val="{&quot;height&quot;:286.6,&quot;left&quot;:0.05,&quot;top&quot;:156.7,&quot;width&quot;:1182.95}"/>
</p:tagLst>
</file>

<file path=ppt/tags/tag125.xml><?xml version="1.0" encoding="utf-8"?>
<p:tagLst xmlns:p="http://schemas.openxmlformats.org/presentationml/2006/main">
  <p:tag name="KSO_WM_DIAGRAM_VIRTUALLY_FRAME" val="{&quot;height&quot;:286.6,&quot;left&quot;:0.05,&quot;top&quot;:156.7,&quot;width&quot;:1182.95}"/>
</p:tagLst>
</file>

<file path=ppt/tags/tag126.xml><?xml version="1.0" encoding="utf-8"?>
<p:tagLst xmlns:p="http://schemas.openxmlformats.org/presentationml/2006/main">
  <p:tag name="KSO_WM_DIAGRAM_VIRTUALLY_FRAME" val="{&quot;height&quot;:286.6,&quot;left&quot;:0.05,&quot;top&quot;:156.7,&quot;width&quot;:1182.95}"/>
</p:tagLst>
</file>

<file path=ppt/tags/tag127.xml><?xml version="1.0" encoding="utf-8"?>
<p:tagLst xmlns:p="http://schemas.openxmlformats.org/presentationml/2006/main">
  <p:tag name="KSO_WM_DIAGRAM_VIRTUALLY_FRAME" val="{&quot;height&quot;:286.6,&quot;left&quot;:0.05,&quot;top&quot;:156.7,&quot;width&quot;:1182.95}"/>
</p:tagLst>
</file>

<file path=ppt/tags/tag128.xml><?xml version="1.0" encoding="utf-8"?>
<p:tagLst xmlns:p="http://schemas.openxmlformats.org/presentationml/2006/main">
  <p:tag name="KSO_WM_DIAGRAM_VIRTUALLY_FRAME" val="{&quot;height&quot;:188.25,&quot;left&quot;:291.55,&quot;top&quot;:106.3,&quot;width&quot;:792.8}"/>
</p:tagLst>
</file>

<file path=ppt/tags/tag129.xml><?xml version="1.0" encoding="utf-8"?>
<p:tagLst xmlns:p="http://schemas.openxmlformats.org/presentationml/2006/main">
  <p:tag name="KSO_WM_DIAGRAM_VIRTUALLY_FRAME" val="{&quot;height&quot;:188.25,&quot;left&quot;:291.55,&quot;top&quot;:106.3,&quot;width&quot;:792.8}"/>
</p:tagLst>
</file>

<file path=ppt/tags/tag130.xml><?xml version="1.0" encoding="utf-8"?>
<p:tagLst xmlns:p="http://schemas.openxmlformats.org/presentationml/2006/main">
  <p:tag name="KSO_WM_DIAGRAM_VIRTUALLY_FRAME" val="{&quot;height&quot;:188.25,&quot;left&quot;:291.55,&quot;top&quot;:106.3,&quot;width&quot;:792.8}"/>
</p:tagLst>
</file>

<file path=ppt/tags/tag131.xml><?xml version="1.0" encoding="utf-8"?>
<p:tagLst xmlns:p="http://schemas.openxmlformats.org/presentationml/2006/main">
  <p:tag name="KSO_WM_DIAGRAM_VIRTUALLY_FRAME" val="{&quot;height&quot;:177.34062992125988,&quot;left&quot;:410.16559055118114,&quot;top&quot;:109.45,&quot;width&quot;:674.1750393700787}"/>
</p:tagLst>
</file>

<file path=ppt/tags/tag132.xml><?xml version="1.0" encoding="utf-8"?>
<p:tagLst xmlns:p="http://schemas.openxmlformats.org/presentationml/2006/main">
  <p:tag name="KSO_WM_DIAGRAM_VIRTUALLY_FRAME" val="{&quot;height&quot;:188.25,&quot;left&quot;:291.55,&quot;top&quot;:106.3,&quot;width&quot;:792.8}"/>
</p:tagLst>
</file>

<file path=ppt/tags/tag133.xml><?xml version="1.0" encoding="utf-8"?>
<p:tagLst xmlns:p="http://schemas.openxmlformats.org/presentationml/2006/main">
  <p:tag name="KSO_WM_DIAGRAM_VIRTUALLY_FRAME" val="{&quot;height&quot;:188.25,&quot;left&quot;:291.55,&quot;top&quot;:106.3,&quot;width&quot;:792.8}"/>
</p:tagLst>
</file>

<file path=ppt/tags/tag134.xml><?xml version="1.0" encoding="utf-8"?>
<p:tagLst xmlns:p="http://schemas.openxmlformats.org/presentationml/2006/main">
  <p:tag name="KSO_WM_DIAGRAM_VIRTUALLY_FRAME" val="{&quot;height&quot;:188.25,&quot;left&quot;:291.55,&quot;top&quot;:106.3,&quot;width&quot;:792.8}"/>
</p:tagLst>
</file>

<file path=ppt/tags/tag135.xml><?xml version="1.0" encoding="utf-8"?>
<p:tagLst xmlns:p="http://schemas.openxmlformats.org/presentationml/2006/main">
  <p:tag name="KSO_WM_DIAGRAM_VIRTUALLY_FRAME" val="{&quot;height&quot;:188.25,&quot;left&quot;:291.55,&quot;top&quot;:106.3,&quot;width&quot;:792.8}"/>
</p:tagLst>
</file>

<file path=ppt/tags/tag136.xml><?xml version="1.0" encoding="utf-8"?>
<p:tagLst xmlns:p="http://schemas.openxmlformats.org/presentationml/2006/main">
  <p:tag name="KSO_WM_DIAGRAM_VIRTUALLY_FRAME" val="{&quot;height&quot;:188.25,&quot;left&quot;:291.55,&quot;top&quot;:106.3,&quot;width&quot;:792.8}"/>
</p:tagLst>
</file>

<file path=ppt/tags/tag137.xml><?xml version="1.0" encoding="utf-8"?>
<p:tagLst xmlns:p="http://schemas.openxmlformats.org/presentationml/2006/main">
  <p:tag name="KSO_WM_DIAGRAM_VIRTUALLY_FRAME" val="{&quot;height&quot;:188.25,&quot;left&quot;:291.55,&quot;top&quot;:106.3,&quot;width&quot;:792.8}"/>
</p:tagLst>
</file>

<file path=ppt/tags/tag138.xml><?xml version="1.0" encoding="utf-8"?>
<p:tagLst xmlns:p="http://schemas.openxmlformats.org/presentationml/2006/main">
  <p:tag name="commondata" val="eyJoZGlkIjoiYWEzYTc0NmY3NGYxMzE1NmVkNmI0ZDZjY2ZlODAxY2Y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3021</Words>
  <Application>WPS 演示</Application>
  <PresentationFormat>On-screen Show (16:9)</PresentationFormat>
  <Paragraphs>361</Paragraphs>
  <Slides>19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Wingdings</vt:lpstr>
      <vt:lpstr>Platypi Medium</vt:lpstr>
      <vt:lpstr>Platypi Medium</vt:lpstr>
      <vt:lpstr>Platypi Medium</vt:lpstr>
      <vt:lpstr>Source Serif 4</vt:lpstr>
      <vt:lpstr>Source Serif 4</vt:lpstr>
      <vt:lpstr>Source Serif 4</vt:lpstr>
      <vt:lpstr>等线</vt:lpstr>
      <vt:lpstr>Calibri</vt:lpstr>
      <vt:lpstr>微软雅黑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          </cp:lastModifiedBy>
  <cp:revision>43</cp:revision>
  <dcterms:created xsi:type="dcterms:W3CDTF">2025-10-12T03:48:00Z</dcterms:created>
  <dcterms:modified xsi:type="dcterms:W3CDTF">2025-10-13T10:36:19Z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232B0B38E7D74289AA8961AC51BC3D36_12</vt:lpwstr>
  </property>
  <property fmtid="{D5CDD505-2E9C-101B-9397-08002B2CF9AE}" pid="3" name="KSOProductBuildVer">
    <vt:lpwstr>2052-12.1.0.18276</vt:lpwstr>
  </property>
</Properties>
</file>