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70" r:id="rId6"/>
    <p:sldId id="278" r:id="rId7"/>
    <p:sldId id="279" r:id="rId8"/>
    <p:sldId id="269" r:id="rId9"/>
    <p:sldId id="276" r:id="rId10"/>
    <p:sldId id="273" r:id="rId11"/>
    <p:sldId id="260" r:id="rId12"/>
    <p:sldId id="277" r:id="rId13"/>
    <p:sldId id="280" r:id="rId14"/>
    <p:sldId id="281" r:id="rId15"/>
    <p:sldId id="262" r:id="rId16"/>
    <p:sldId id="284" r:id="rId17"/>
    <p:sldId id="265" r:id="rId18"/>
    <p:sldId id="282" r:id="rId19"/>
    <p:sldId id="274" r:id="rId20"/>
  </p:sldIdLst>
  <p:sldSz cx="12192000" cy="6858000"/>
  <p:notesSz cx="6858000" cy="12192000"/>
  <p:embeddedFontLst>
    <p:embeddedFont>
      <p:font typeface="MiSans" panose="02010600030101010101" charset="-122"/>
      <p:regular r:id="rId22"/>
    </p:embeddedFont>
    <p:embeddedFont>
      <p:font typeface="Noto Sans SC" panose="020B0200000000000000" pitchFamily="34" charset="-122"/>
      <p:regular r:id="rId23"/>
      <p:bold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43" autoAdjust="0"/>
    <p:restoredTop sz="94610"/>
  </p:normalViewPr>
  <p:slideViewPr>
    <p:cSldViewPr snapToGrid="0" snapToObjects="1">
      <p:cViewPr varScale="1">
        <p:scale>
          <a:sx n="108" d="100"/>
          <a:sy n="108" d="100"/>
        </p:scale>
        <p:origin x="68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377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388CB-0964-DEA5-769F-F27EB9823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CDA623-573B-5B6E-9CD9-2F27B3E6B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716D87-CB1D-2D2D-C8F9-75DFFEF86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A17C67-2922-3545-AB0D-78E07A2268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630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5E642-D371-C8F7-8AB3-0F72DE7B0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9F807B-1AF0-4965-CB48-C91BB68211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22A59A-B629-0CF0-6273-8E16360BFB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78A35-89D5-1BCB-A150-17128D16C7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16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03D1D-CF30-F2DC-DA91-11DED70A7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387C60-6631-6EF6-2F45-2A6427021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EC2F2B-A0D2-6F9A-219E-A02F73280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6BA30-ABD3-DA5C-2F62-1BFD44AB96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750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802DA-56DD-164C-069C-2B59505B2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BBDBFD-7283-F7C5-7185-061811878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5C9CB4-6A16-7F4C-C730-B89EA84F8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9290F-D145-39E9-09D6-CC4407A076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68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98070-FE81-2A91-A2F4-9715EFD72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2853D2-67E7-9300-6FCF-13A77C186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8D658-7897-664A-2314-84349AEE44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5B25A-47A8-71B1-C67C-96A5FD6C2A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69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09-d2sggte1bb2p4onbon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72390" y="-84455"/>
            <a:ext cx="13742035" cy="7143115"/>
          </a:xfrm>
          <a:prstGeom prst="rect">
            <a:avLst/>
          </a:prstGeom>
          <a:gradFill flip="none" rotWithShape="1">
            <a:gsLst>
              <a:gs pos="0">
                <a:srgbClr val="EAEEF4"/>
              </a:gs>
              <a:gs pos="14000">
                <a:srgbClr val="EFF3F7"/>
              </a:gs>
              <a:gs pos="68000">
                <a:srgbClr val="F3F7FA">
                  <a:alpha val="0"/>
                </a:srgbClr>
              </a:gs>
              <a:gs pos="100000">
                <a:srgbClr val="F3F7FA">
                  <a:alpha val="0"/>
                </a:srgbClr>
              </a:gs>
            </a:gsLst>
            <a:lin ang="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Text 1"/>
          <p:cNvSpPr/>
          <p:nvPr/>
        </p:nvSpPr>
        <p:spPr>
          <a:xfrm>
            <a:off x="-72390" y="-84455"/>
            <a:ext cx="13742035" cy="714311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26745" y="6151880"/>
            <a:ext cx="4345305" cy="33147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marL="0" indent="0" algn="l">
              <a:lnSpc>
                <a:spcPct val="90000"/>
              </a:lnSpc>
              <a:buNone/>
            </a:pP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211695" y="6116955"/>
            <a:ext cx="4448810" cy="36639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r">
              <a:lnSpc>
                <a:spcPct val="90000"/>
              </a:lnSpc>
              <a:buNone/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11450859" y="428881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Text 6"/>
          <p:cNvSpPr/>
          <p:nvPr/>
        </p:nvSpPr>
        <p:spPr>
          <a:xfrm>
            <a:off x="11450859" y="42888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1450859" y="525855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Text 8"/>
          <p:cNvSpPr/>
          <p:nvPr/>
        </p:nvSpPr>
        <p:spPr>
          <a:xfrm>
            <a:off x="11450859" y="52585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11450859" y="622829"/>
            <a:ext cx="209306" cy="42231"/>
          </a:xfrm>
          <a:prstGeom prst="rect">
            <a:avLst/>
          </a:prstGeom>
          <a:solidFill>
            <a:srgbClr val="000000"/>
          </a:solidFill>
          <a:ln w="19050">
            <a:solidFill>
              <a:srgbClr val="000000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0"/>
          <p:cNvSpPr/>
          <p:nvPr/>
        </p:nvSpPr>
        <p:spPr>
          <a:xfrm>
            <a:off x="11450859" y="622829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5" name="Image 1" descr="https://kimi-img.moonshot.cn/pub/slides/slides_tmpl/image/25-09-04-11:33:04-d2sggs61bb2p4onbomu0.png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16200000">
            <a:off x="1080135" y="44450"/>
            <a:ext cx="262890" cy="1170305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626745" y="2816860"/>
            <a:ext cx="8706034" cy="76944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400" b="1" dirty="0" err="1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智汇选课</a:t>
            </a:r>
            <a:r>
              <a:rPr lang="en-US" sz="44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：</a:t>
            </a:r>
            <a:r>
              <a:rPr lang="zh-CN" altLang="en-US" sz="44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系统设计和数据库设计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16-d2sggv61bb2p4onbonk0.jpg"/>
          <p:cNvPicPr>
            <a:picLocks noChangeAspect="1"/>
          </p:cNvPicPr>
          <p:nvPr/>
        </p:nvPicPr>
        <p:blipFill>
          <a:blip r:embed="rId3"/>
          <a:srcRect r="426"/>
          <a:stretch/>
        </p:blipFill>
        <p:spPr>
          <a:xfrm>
            <a:off x="0" y="0"/>
            <a:ext cx="12204700" cy="68846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479425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zh-CN" altLang="en-US" sz="36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系统安全设计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374649" y="1202882"/>
            <a:ext cx="4627033" cy="2377011"/>
          </a:xfrm>
          <a:custGeom>
            <a:avLst/>
            <a:gdLst/>
            <a:ahLst/>
            <a:cxnLst/>
            <a:rect l="l" t="t" r="r" b="b"/>
            <a:pathLst>
              <a:path w="3695700" h="1727200">
                <a:moveTo>
                  <a:pt x="101594" y="0"/>
                </a:moveTo>
                <a:lnTo>
                  <a:pt x="3594106" y="0"/>
                </a:lnTo>
                <a:cubicBezTo>
                  <a:pt x="3650215" y="0"/>
                  <a:pt x="3695700" y="45485"/>
                  <a:pt x="3695700" y="101594"/>
                </a:cubicBezTo>
                <a:lnTo>
                  <a:pt x="3695700" y="1625606"/>
                </a:lnTo>
                <a:cubicBezTo>
                  <a:pt x="3695700" y="1681715"/>
                  <a:pt x="3650215" y="1727200"/>
                  <a:pt x="35941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5C7CB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3"/>
          <p:cNvSpPr/>
          <p:nvPr/>
        </p:nvSpPr>
        <p:spPr>
          <a:xfrm>
            <a:off x="313956" y="1262023"/>
            <a:ext cx="4536752" cy="5162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zh-CN" altLang="en-US" sz="18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数据安全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582613" y="1698734"/>
            <a:ext cx="3875087" cy="21093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lvl="0"/>
            <a:endParaRPr lang="zh-CN" altLang="zh-CN" sz="1600" dirty="0"/>
          </a:p>
        </p:txBody>
      </p:sp>
      <p:sp>
        <p:nvSpPr>
          <p:cNvPr id="8" name="Shape 5"/>
          <p:cNvSpPr/>
          <p:nvPr/>
        </p:nvSpPr>
        <p:spPr>
          <a:xfrm>
            <a:off x="806449" y="4042963"/>
            <a:ext cx="4627033" cy="2348550"/>
          </a:xfrm>
          <a:custGeom>
            <a:avLst/>
            <a:gdLst/>
            <a:ahLst/>
            <a:cxnLst/>
            <a:rect l="l" t="t" r="r" b="b"/>
            <a:pathLst>
              <a:path w="3695700" h="1727200">
                <a:moveTo>
                  <a:pt x="101594" y="0"/>
                </a:moveTo>
                <a:lnTo>
                  <a:pt x="3594106" y="0"/>
                </a:lnTo>
                <a:cubicBezTo>
                  <a:pt x="3650215" y="0"/>
                  <a:pt x="3695700" y="45485"/>
                  <a:pt x="3695700" y="101594"/>
                </a:cubicBezTo>
                <a:lnTo>
                  <a:pt x="3695700" y="1625606"/>
                </a:lnTo>
                <a:cubicBezTo>
                  <a:pt x="3695700" y="1681715"/>
                  <a:pt x="3650215" y="1727200"/>
                  <a:pt x="35941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8FA7D0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7"/>
          <p:cNvSpPr/>
          <p:nvPr/>
        </p:nvSpPr>
        <p:spPr>
          <a:xfrm>
            <a:off x="1066798" y="4130834"/>
            <a:ext cx="4041333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zh-CN" altLang="en-US" sz="1800" dirty="0">
                <a:solidFill>
                  <a:srgbClr val="8FA7D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内容安全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1147231" y="4691459"/>
            <a:ext cx="3870129" cy="11357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•RSA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加密保护用户敏感信息的传输，确保只有拥有私钥的接收方能够解密数据，防止中间人攻击。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5975350" y="1202882"/>
            <a:ext cx="4768850" cy="2377010"/>
          </a:xfrm>
          <a:custGeom>
            <a:avLst/>
            <a:gdLst/>
            <a:ahLst/>
            <a:cxnLst/>
            <a:rect l="l" t="t" r="r" b="b"/>
            <a:pathLst>
              <a:path w="3695700" h="1727200">
                <a:moveTo>
                  <a:pt x="101594" y="0"/>
                </a:moveTo>
                <a:lnTo>
                  <a:pt x="3594106" y="0"/>
                </a:lnTo>
                <a:cubicBezTo>
                  <a:pt x="3650215" y="0"/>
                  <a:pt x="3695700" y="45485"/>
                  <a:pt x="3695700" y="101594"/>
                </a:cubicBezTo>
                <a:lnTo>
                  <a:pt x="3695700" y="1625606"/>
                </a:lnTo>
                <a:cubicBezTo>
                  <a:pt x="3695700" y="1681715"/>
                  <a:pt x="3650215" y="1727200"/>
                  <a:pt x="35941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7097E5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1"/>
          <p:cNvSpPr/>
          <p:nvPr/>
        </p:nvSpPr>
        <p:spPr>
          <a:xfrm>
            <a:off x="6390216" y="1399073"/>
            <a:ext cx="3941234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zh-CN" altLang="en-US" sz="1800" dirty="0">
                <a:solidFill>
                  <a:srgbClr val="7097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访问安全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6390216" y="1352317"/>
            <a:ext cx="3941234" cy="245840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登录保护：连续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5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次密码错误→锁定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15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分钟；首次登录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连续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次错误→触发图像验证码；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接口限流：同一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IP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每分钟最多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100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次请求，超限制→封禁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30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分钟；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会话管理：登录态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小时有效，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30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分钟无操作自动登出。</a:t>
            </a:r>
          </a:p>
        </p:txBody>
      </p:sp>
      <p:sp>
        <p:nvSpPr>
          <p:cNvPr id="16" name="Shape 13"/>
          <p:cNvSpPr/>
          <p:nvPr/>
        </p:nvSpPr>
        <p:spPr>
          <a:xfrm>
            <a:off x="254000" y="3797298"/>
            <a:ext cx="11684000" cy="12700"/>
          </a:xfrm>
          <a:custGeom>
            <a:avLst/>
            <a:gdLst/>
            <a:ahLst/>
            <a:cxnLst/>
            <a:rect l="l" t="t" r="r" b="b"/>
            <a:pathLst>
              <a:path w="11684000" h="12700">
                <a:moveTo>
                  <a:pt x="0" y="0"/>
                </a:moveTo>
                <a:lnTo>
                  <a:pt x="11684000" y="0"/>
                </a:lnTo>
                <a:lnTo>
                  <a:pt x="116840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5C7CB3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43F18FEC-3997-03A2-6811-F0A69A55C61E}"/>
              </a:ext>
            </a:extLst>
          </p:cNvPr>
          <p:cNvSpPr/>
          <p:nvPr/>
        </p:nvSpPr>
        <p:spPr>
          <a:xfrm>
            <a:off x="6445250" y="4036613"/>
            <a:ext cx="4768850" cy="2310449"/>
          </a:xfrm>
          <a:custGeom>
            <a:avLst/>
            <a:gdLst/>
            <a:ahLst/>
            <a:cxnLst/>
            <a:rect l="l" t="t" r="r" b="b"/>
            <a:pathLst>
              <a:path w="3695700" h="1727200">
                <a:moveTo>
                  <a:pt x="101594" y="0"/>
                </a:moveTo>
                <a:lnTo>
                  <a:pt x="3594106" y="0"/>
                </a:lnTo>
                <a:cubicBezTo>
                  <a:pt x="3650215" y="0"/>
                  <a:pt x="3695700" y="45485"/>
                  <a:pt x="3695700" y="101594"/>
                </a:cubicBezTo>
                <a:lnTo>
                  <a:pt x="3695700" y="1625606"/>
                </a:lnTo>
                <a:cubicBezTo>
                  <a:pt x="3695700" y="1681715"/>
                  <a:pt x="3650215" y="1727200"/>
                  <a:pt x="35941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5C7CB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B5A9C4D6-A822-331F-96D5-4666C8C43F7C}"/>
              </a:ext>
            </a:extLst>
          </p:cNvPr>
          <p:cNvSpPr/>
          <p:nvPr/>
        </p:nvSpPr>
        <p:spPr>
          <a:xfrm>
            <a:off x="6860115" y="4158177"/>
            <a:ext cx="3913687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zh-CN" altLang="en-US" sz="18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防攻击措施</a:t>
            </a:r>
            <a:endParaRPr lang="en-US" sz="1600" dirty="0"/>
          </a:p>
        </p:txBody>
      </p:sp>
      <p:sp>
        <p:nvSpPr>
          <p:cNvPr id="19" name="Text 4">
            <a:extLst>
              <a:ext uri="{FF2B5EF4-FFF2-40B4-BE49-F238E27FC236}">
                <a16:creationId xmlns:a16="http://schemas.microsoft.com/office/drawing/2014/main" id="{56F63917-0B15-D8B9-3562-2F711C67367E}"/>
              </a:ext>
            </a:extLst>
          </p:cNvPr>
          <p:cNvSpPr/>
          <p:nvPr/>
        </p:nvSpPr>
        <p:spPr>
          <a:xfrm>
            <a:off x="6750049" y="4437577"/>
            <a:ext cx="4267097" cy="18973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•XSS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防护：输入过滤特殊字符（如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&lt;script&gt;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），输出时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HTML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转义；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•CSRF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防护：表单提交（如改密码、传资源）需携带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CSRF Token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；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•SQL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注入防护：数据库操作使用参数化查询，禁止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SQL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拼接。</a:t>
            </a:r>
          </a:p>
        </p:txBody>
      </p:sp>
      <p:sp>
        <p:nvSpPr>
          <p:cNvPr id="20" name="Text 8">
            <a:extLst>
              <a:ext uri="{FF2B5EF4-FFF2-40B4-BE49-F238E27FC236}">
                <a16:creationId xmlns:a16="http://schemas.microsoft.com/office/drawing/2014/main" id="{DD839FDC-510A-35C5-B144-1995C2A911A0}"/>
              </a:ext>
            </a:extLst>
          </p:cNvPr>
          <p:cNvSpPr/>
          <p:nvPr/>
        </p:nvSpPr>
        <p:spPr>
          <a:xfrm>
            <a:off x="595128" y="1489905"/>
            <a:ext cx="4190308" cy="21136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存储加密：用户密码采用 </a:t>
            </a:r>
            <a:r>
              <a:rPr lang="en-US" altLang="zh-CN" sz="1400" dirty="0" err="1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bcrypt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算法加盐存储（每个用户盐值随机），禁止明文；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传输加密：所有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API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接口使用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HTTPS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协议，防止 “评分、密码” 传输泄露；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•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数据备份：核心数据库（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users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、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courses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、</a:t>
            </a:r>
            <a:r>
              <a:rPr lang="en-US" altLang="zh-CN" sz="1400" dirty="0" err="1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course_ratings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）每日自动备份，保留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30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天历史版本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06-d2sggsm1bb2p4onbon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4-11:33:05-d2sggse1bb2p4onbomv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8880"/>
            <a:ext cx="5182870" cy="183515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9-04-11:33:05-d2sggse1bb2p4onbom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829" y="3260408"/>
            <a:ext cx="1701800" cy="170180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09-04-11:33:06-d2sggsm1bb2p4onbon0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110" y="2028825"/>
            <a:ext cx="2790825" cy="2800350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09-04-11:33:04-d2sggs61bb2p4onbomu0.png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 rot="16200000">
            <a:off x="10665460" y="-8255"/>
            <a:ext cx="262890" cy="117030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8197052" y="2654618"/>
            <a:ext cx="1618942" cy="143133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500" dirty="0">
                <a:solidFill>
                  <a:srgbClr val="F2F7F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02</a:t>
            </a:r>
            <a:endParaRPr lang="en-US" sz="1600" dirty="0"/>
          </a:p>
        </p:txBody>
      </p:sp>
      <p:sp>
        <p:nvSpPr>
          <p:cNvPr id="8" name="Text 1"/>
          <p:cNvSpPr/>
          <p:nvPr/>
        </p:nvSpPr>
        <p:spPr>
          <a:xfrm>
            <a:off x="586105" y="3133090"/>
            <a:ext cx="7769860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34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数据库设计</a:t>
            </a:r>
            <a:endParaRPr lang="en-US" sz="1600" dirty="0"/>
          </a:p>
        </p:txBody>
      </p:sp>
      <p:sp>
        <p:nvSpPr>
          <p:cNvPr id="9" name="Shape 2"/>
          <p:cNvSpPr/>
          <p:nvPr/>
        </p:nvSpPr>
        <p:spPr>
          <a:xfrm>
            <a:off x="9318547" y="633256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Shape 3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Text 4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5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Text 6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7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Text 8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9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0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1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2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3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4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1DD0F-637F-6E65-F725-93BECF401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16-d2sggv61bb2p4onbonk0.jpg">
            <a:extLst>
              <a:ext uri="{FF2B5EF4-FFF2-40B4-BE49-F238E27FC236}">
                <a16:creationId xmlns:a16="http://schemas.microsoft.com/office/drawing/2014/main" id="{E1C61B87-B1EF-6E81-EB9E-0E3A39BBE3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6"/>
          <a:stretch/>
        </p:blipFill>
        <p:spPr>
          <a:xfrm>
            <a:off x="0" y="0"/>
            <a:ext cx="12204700" cy="688467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0DE53E4E-81CC-ABAD-332F-FA2FC86FD168}"/>
              </a:ext>
            </a:extLst>
          </p:cNvPr>
          <p:cNvSpPr/>
          <p:nvPr/>
        </p:nvSpPr>
        <p:spPr>
          <a:xfrm>
            <a:off x="254000" y="449313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zh-CN" altLang="en-US" sz="36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实体关系图（</a:t>
            </a:r>
            <a:r>
              <a:rPr lang="en-US" altLang="zh-CN" sz="36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ERD</a:t>
            </a:r>
            <a:r>
              <a:rPr lang="zh-CN" altLang="en-US" sz="36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）</a:t>
            </a:r>
            <a:endParaRPr lang="en-US" sz="1600" dirty="0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A3C07575-1CAE-0CD6-7F38-91DDC42B0D37}"/>
              </a:ext>
            </a:extLst>
          </p:cNvPr>
          <p:cNvSpPr/>
          <p:nvPr/>
        </p:nvSpPr>
        <p:spPr>
          <a:xfrm>
            <a:off x="254000" y="1109713"/>
            <a:ext cx="1016000" cy="50800"/>
          </a:xfrm>
          <a:custGeom>
            <a:avLst/>
            <a:gdLst/>
            <a:ahLst/>
            <a:cxnLst/>
            <a:rect l="l" t="t" r="r" b="b"/>
            <a:pathLst>
              <a:path w="1016000" h="50800">
                <a:moveTo>
                  <a:pt x="0" y="0"/>
                </a:moveTo>
                <a:lnTo>
                  <a:pt x="1016000" y="0"/>
                </a:lnTo>
                <a:lnTo>
                  <a:pt x="1016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7097E5"/>
          </a:solidFill>
          <a:ln/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0182BE-6E60-DDF7-4023-1016A921A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444" y="0"/>
            <a:ext cx="683168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820842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16-d2sggv61bb2p4onbonk0.jpg"/>
          <p:cNvPicPr>
            <a:picLocks noChangeAspect="1"/>
          </p:cNvPicPr>
          <p:nvPr/>
        </p:nvPicPr>
        <p:blipFill>
          <a:blip r:embed="rId3"/>
          <a:srcRect r="426"/>
          <a:stretch/>
        </p:blipFill>
        <p:spPr>
          <a:xfrm>
            <a:off x="0" y="0"/>
            <a:ext cx="12204700" cy="68846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92100" y="1352550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zh-CN" altLang="en-US" sz="36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实体清单与描述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92100" y="2012950"/>
            <a:ext cx="1016000" cy="50800"/>
          </a:xfrm>
          <a:custGeom>
            <a:avLst/>
            <a:gdLst/>
            <a:ahLst/>
            <a:cxnLst/>
            <a:rect l="l" t="t" r="r" b="b"/>
            <a:pathLst>
              <a:path w="1016000" h="50800">
                <a:moveTo>
                  <a:pt x="0" y="0"/>
                </a:moveTo>
                <a:lnTo>
                  <a:pt x="1016000" y="0"/>
                </a:lnTo>
                <a:lnTo>
                  <a:pt x="1016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7097E5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Shape 3"/>
          <p:cNvSpPr/>
          <p:nvPr/>
        </p:nvSpPr>
        <p:spPr>
          <a:xfrm>
            <a:off x="965200" y="2413000"/>
            <a:ext cx="10033000" cy="4006850"/>
          </a:xfrm>
          <a:custGeom>
            <a:avLst/>
            <a:gdLst/>
            <a:ahLst/>
            <a:cxnLst/>
            <a:rect l="l" t="t" r="r" b="b"/>
            <a:pathLst>
              <a:path w="5130800" h="1663700">
                <a:moveTo>
                  <a:pt x="101602" y="0"/>
                </a:moveTo>
                <a:lnTo>
                  <a:pt x="5029198" y="0"/>
                </a:lnTo>
                <a:cubicBezTo>
                  <a:pt x="5085311" y="0"/>
                  <a:pt x="5130800" y="45489"/>
                  <a:pt x="5130800" y="101602"/>
                </a:cubicBezTo>
                <a:lnTo>
                  <a:pt x="5130800" y="1562098"/>
                </a:lnTo>
                <a:cubicBezTo>
                  <a:pt x="5130800" y="1618211"/>
                  <a:pt x="5085311" y="1663700"/>
                  <a:pt x="5029198" y="1663700"/>
                </a:cubicBezTo>
                <a:lnTo>
                  <a:pt x="101602" y="1663700"/>
                </a:lnTo>
                <a:cubicBezTo>
                  <a:pt x="45489" y="1663700"/>
                  <a:pt x="0" y="1618211"/>
                  <a:pt x="0" y="15620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5C7CB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5"/>
          <p:cNvSpPr/>
          <p:nvPr/>
        </p:nvSpPr>
        <p:spPr>
          <a:xfrm>
            <a:off x="1511300" y="2317750"/>
            <a:ext cx="9029700" cy="4197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Users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（用户）：包含用户基本信息，如昵称、性别、头像、学校、学院等，是系统的核心实体，与其他多个实体存在关联。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Roles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（角色）：定义用户在系统中的角色，如普通用户、管理员等，用于权限控制。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Permissions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（权限）：具体的操作权限，如用户管理、课程管理等，与角色关联。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 err="1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Role_Permissions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（角色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权限关联）：多对多关系，关联角色和权限。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Courses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（课程）：存储课程信息，如课程名、简介、学分等，与学院、专业等关联。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Colleges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（学院）：学院信息，用于课程的分类展示。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Majors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（专业）：专业信息，与学院关联，用于课程的分类。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Teachers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（教师）：教师信息，负责教授课程。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 err="1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Course_Comments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（课程评论）：用户对教师所授课程的评论，关联用户、课程、教师。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 err="1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Course_Ratings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（课程评分）：用户对教师所授课程的评分，关联用户、课程、教师。</a:t>
            </a: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9A6C0-8402-0CE2-5DEF-B5E3C786B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16-d2sggv61bb2p4onbonk0.jpg">
            <a:extLst>
              <a:ext uri="{FF2B5EF4-FFF2-40B4-BE49-F238E27FC236}">
                <a16:creationId xmlns:a16="http://schemas.microsoft.com/office/drawing/2014/main" id="{BAB2D012-5EFF-04DE-FD6C-F64204080B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6"/>
          <a:stretch/>
        </p:blipFill>
        <p:spPr>
          <a:xfrm>
            <a:off x="0" y="0"/>
            <a:ext cx="12204700" cy="688467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D37B6E2A-0605-78E1-FFC5-DB33B9DD5E5A}"/>
              </a:ext>
            </a:extLst>
          </p:cNvPr>
          <p:cNvSpPr/>
          <p:nvPr/>
        </p:nvSpPr>
        <p:spPr>
          <a:xfrm>
            <a:off x="292100" y="1352550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zh-CN" altLang="en-US" sz="36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实体清单与描述</a:t>
            </a:r>
            <a:endParaRPr lang="en-US" sz="1600" dirty="0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6CCE4711-C00C-DAED-7FE9-18713074EDAB}"/>
              </a:ext>
            </a:extLst>
          </p:cNvPr>
          <p:cNvSpPr/>
          <p:nvPr/>
        </p:nvSpPr>
        <p:spPr>
          <a:xfrm>
            <a:off x="292100" y="2012950"/>
            <a:ext cx="1016000" cy="50800"/>
          </a:xfrm>
          <a:custGeom>
            <a:avLst/>
            <a:gdLst/>
            <a:ahLst/>
            <a:cxnLst/>
            <a:rect l="l" t="t" r="r" b="b"/>
            <a:pathLst>
              <a:path w="1016000" h="50800">
                <a:moveTo>
                  <a:pt x="0" y="0"/>
                </a:moveTo>
                <a:lnTo>
                  <a:pt x="1016000" y="0"/>
                </a:lnTo>
                <a:lnTo>
                  <a:pt x="1016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7097E5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0FD36949-E809-18C2-0A9B-3AB895724FBC}"/>
              </a:ext>
            </a:extLst>
          </p:cNvPr>
          <p:cNvSpPr/>
          <p:nvPr/>
        </p:nvSpPr>
        <p:spPr>
          <a:xfrm>
            <a:off x="965200" y="2413000"/>
            <a:ext cx="10033000" cy="4006850"/>
          </a:xfrm>
          <a:custGeom>
            <a:avLst/>
            <a:gdLst/>
            <a:ahLst/>
            <a:cxnLst/>
            <a:rect l="l" t="t" r="r" b="b"/>
            <a:pathLst>
              <a:path w="5130800" h="1663700">
                <a:moveTo>
                  <a:pt x="101602" y="0"/>
                </a:moveTo>
                <a:lnTo>
                  <a:pt x="5029198" y="0"/>
                </a:lnTo>
                <a:cubicBezTo>
                  <a:pt x="5085311" y="0"/>
                  <a:pt x="5130800" y="45489"/>
                  <a:pt x="5130800" y="101602"/>
                </a:cubicBezTo>
                <a:lnTo>
                  <a:pt x="5130800" y="1562098"/>
                </a:lnTo>
                <a:cubicBezTo>
                  <a:pt x="5130800" y="1618211"/>
                  <a:pt x="5085311" y="1663700"/>
                  <a:pt x="5029198" y="1663700"/>
                </a:cubicBezTo>
                <a:lnTo>
                  <a:pt x="101602" y="1663700"/>
                </a:lnTo>
                <a:cubicBezTo>
                  <a:pt x="45489" y="1663700"/>
                  <a:pt x="0" y="1618211"/>
                  <a:pt x="0" y="15620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5C7CB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2CF667F2-6589-A1EA-714E-72C9EC1264AA}"/>
              </a:ext>
            </a:extLst>
          </p:cNvPr>
          <p:cNvSpPr/>
          <p:nvPr/>
        </p:nvSpPr>
        <p:spPr>
          <a:xfrm>
            <a:off x="1511300" y="2317750"/>
            <a:ext cx="9029700" cy="4197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Resources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（资源）：用户上传的课程资源，如课件、资料等。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 err="1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Resource_Ratings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（资源评分）：用户对资源的评分，关联用户、资源。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 err="1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Resource_Comments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（资源评论）：用户对资源的评论，关联用户、资源。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 err="1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Resource_Tags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（资源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标签关联）：多对多关系，关联资源和标签，用于资源分类。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Tags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（标签）：资源的标签，方便资源搜索和分类。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Favorites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（收藏）：用户收藏的课程、教师或资源，关联用户和被收藏对象。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Reviews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（举报）：用户对违规资源的举报，关联用户、资源。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 err="1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Reputation_Records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（信誉记录）：记录用户的信誉分变化，关联用户和相关行为（如上传资源、评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论被点赞等）。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Items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（物品）：可兑换的虚拟物品，如头像框、勋章等。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zh-CN" sz="1400" dirty="0" err="1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Use_Items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（用户 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- 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物品关联）：用户兑换的物品记录，关联用户和物品。</a:t>
            </a:r>
          </a:p>
        </p:txBody>
      </p:sp>
    </p:spTree>
    <p:extLst>
      <p:ext uri="{BB962C8B-B14F-4D97-AF65-F5344CB8AC3E}">
        <p14:creationId xmlns:p14="http://schemas.microsoft.com/office/powerpoint/2010/main" val="145214602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06-d2sggsm1bb2p4onbon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4-11:33:05-d2sggse1bb2p4onbomv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8880"/>
            <a:ext cx="5182870" cy="183515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9-04-11:33:05-d2sggse1bb2p4onbom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829" y="3260408"/>
            <a:ext cx="1701800" cy="170180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09-04-11:33:06-d2sggsm1bb2p4onbon0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110" y="2028825"/>
            <a:ext cx="2790825" cy="2800350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09-04-11:33:04-d2sggs61bb2p4onbomu0.png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 rot="16200000">
            <a:off x="10665460" y="-8255"/>
            <a:ext cx="262890" cy="117030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8197052" y="2654618"/>
            <a:ext cx="1618942" cy="143133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500" dirty="0">
                <a:solidFill>
                  <a:srgbClr val="F2F7F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03</a:t>
            </a:r>
            <a:endParaRPr lang="en-US" sz="1600" dirty="0"/>
          </a:p>
        </p:txBody>
      </p:sp>
      <p:sp>
        <p:nvSpPr>
          <p:cNvPr id="8" name="Text 1"/>
          <p:cNvSpPr/>
          <p:nvPr/>
        </p:nvSpPr>
        <p:spPr>
          <a:xfrm>
            <a:off x="586105" y="3133090"/>
            <a:ext cx="7769860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34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开发计划</a:t>
            </a:r>
            <a:endParaRPr lang="en-US" sz="1600" dirty="0"/>
          </a:p>
        </p:txBody>
      </p:sp>
      <p:sp>
        <p:nvSpPr>
          <p:cNvPr id="9" name="Shape 2"/>
          <p:cNvSpPr/>
          <p:nvPr/>
        </p:nvSpPr>
        <p:spPr>
          <a:xfrm>
            <a:off x="9318547" y="633256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Shape 3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Text 4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5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Text 6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7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Text 8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9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0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1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2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3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4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16-d2sggv61bb2p4onbonk0.jpg"/>
          <p:cNvPicPr>
            <a:picLocks noChangeAspect="1"/>
          </p:cNvPicPr>
          <p:nvPr/>
        </p:nvPicPr>
        <p:blipFill>
          <a:blip r:embed="rId3"/>
          <a:srcRect r="426"/>
          <a:stretch/>
        </p:blipFill>
        <p:spPr>
          <a:xfrm>
            <a:off x="0" y="0"/>
            <a:ext cx="12204700" cy="68846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301750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zh-CN" altLang="en-US" sz="36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分工安排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2114550"/>
            <a:ext cx="3695700" cy="1727200"/>
          </a:xfrm>
          <a:custGeom>
            <a:avLst/>
            <a:gdLst/>
            <a:ahLst/>
            <a:cxnLst/>
            <a:rect l="l" t="t" r="r" b="b"/>
            <a:pathLst>
              <a:path w="3695700" h="1727200">
                <a:moveTo>
                  <a:pt x="101594" y="0"/>
                </a:moveTo>
                <a:lnTo>
                  <a:pt x="3594106" y="0"/>
                </a:lnTo>
                <a:cubicBezTo>
                  <a:pt x="3650215" y="0"/>
                  <a:pt x="3695700" y="45485"/>
                  <a:pt x="3695700" y="101594"/>
                </a:cubicBezTo>
                <a:lnTo>
                  <a:pt x="3695700" y="1625606"/>
                </a:lnTo>
                <a:cubicBezTo>
                  <a:pt x="3695700" y="1681715"/>
                  <a:pt x="3650215" y="1727200"/>
                  <a:pt x="35941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5C7CB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3"/>
          <p:cNvSpPr/>
          <p:nvPr/>
        </p:nvSpPr>
        <p:spPr>
          <a:xfrm>
            <a:off x="203200" y="2279650"/>
            <a:ext cx="3797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zh-CN" altLang="en-US" sz="18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系统设计和数据库设计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08541" y="2844800"/>
            <a:ext cx="2978150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系统设计说明书、数据库设计说明书系统设计和数据库设计答辩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PPT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250267" y="2114550"/>
            <a:ext cx="3695700" cy="1727200"/>
          </a:xfrm>
          <a:custGeom>
            <a:avLst/>
            <a:gdLst/>
            <a:ahLst/>
            <a:cxnLst/>
            <a:rect l="l" t="t" r="r" b="b"/>
            <a:pathLst>
              <a:path w="3695700" h="1727200">
                <a:moveTo>
                  <a:pt x="101594" y="0"/>
                </a:moveTo>
                <a:lnTo>
                  <a:pt x="3594106" y="0"/>
                </a:lnTo>
                <a:cubicBezTo>
                  <a:pt x="3650215" y="0"/>
                  <a:pt x="3695700" y="45485"/>
                  <a:pt x="3695700" y="101594"/>
                </a:cubicBezTo>
                <a:lnTo>
                  <a:pt x="3695700" y="1625606"/>
                </a:lnTo>
                <a:cubicBezTo>
                  <a:pt x="3695700" y="1681715"/>
                  <a:pt x="3650215" y="1727200"/>
                  <a:pt x="35941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8FA7D0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7"/>
          <p:cNvSpPr/>
          <p:nvPr/>
        </p:nvSpPr>
        <p:spPr>
          <a:xfrm>
            <a:off x="4199467" y="2292350"/>
            <a:ext cx="3797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zh-CN" altLang="en-US" sz="1800" dirty="0">
                <a:solidFill>
                  <a:srgbClr val="8FA7D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开发初步阶段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4304241" y="2914650"/>
            <a:ext cx="3797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前端框架搭建、开始实现用户管理模块。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8246534" y="2114550"/>
            <a:ext cx="3695700" cy="1727200"/>
          </a:xfrm>
          <a:custGeom>
            <a:avLst/>
            <a:gdLst/>
            <a:ahLst/>
            <a:cxnLst/>
            <a:rect l="l" t="t" r="r" b="b"/>
            <a:pathLst>
              <a:path w="3695700" h="1727200">
                <a:moveTo>
                  <a:pt x="101594" y="0"/>
                </a:moveTo>
                <a:lnTo>
                  <a:pt x="3594106" y="0"/>
                </a:lnTo>
                <a:cubicBezTo>
                  <a:pt x="3650215" y="0"/>
                  <a:pt x="3695700" y="45485"/>
                  <a:pt x="3695700" y="101594"/>
                </a:cubicBezTo>
                <a:lnTo>
                  <a:pt x="3695700" y="1625606"/>
                </a:lnTo>
                <a:cubicBezTo>
                  <a:pt x="3695700" y="1681715"/>
                  <a:pt x="3650215" y="1727200"/>
                  <a:pt x="35941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7097E5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1"/>
          <p:cNvSpPr/>
          <p:nvPr/>
        </p:nvSpPr>
        <p:spPr>
          <a:xfrm>
            <a:off x="5886450" y="1892300"/>
            <a:ext cx="8610600" cy="1130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altLang="zh-CN" sz="1800" dirty="0">
                <a:solidFill>
                  <a:srgbClr val="7097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Alpha</a:t>
            </a:r>
            <a:r>
              <a:rPr lang="zh-CN" altLang="en-US" sz="1800" dirty="0">
                <a:solidFill>
                  <a:srgbClr val="7097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版本开发（第一、二阶段）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8360833" y="2464435"/>
            <a:ext cx="3661833" cy="1554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开发用户信息修改界面，实现前端数据绑定。 设计视频上传界面，支持文件选择和进度条显示。完成用户类、视频上传和评论功能的初步实现。完成消息、关注和动态功能的实现。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254000" y="4248150"/>
            <a:ext cx="11684000" cy="12700"/>
          </a:xfrm>
          <a:custGeom>
            <a:avLst/>
            <a:gdLst/>
            <a:ahLst/>
            <a:cxnLst/>
            <a:rect l="l" t="t" r="r" b="b"/>
            <a:pathLst>
              <a:path w="11684000" h="12700">
                <a:moveTo>
                  <a:pt x="0" y="0"/>
                </a:moveTo>
                <a:lnTo>
                  <a:pt x="11684000" y="0"/>
                </a:lnTo>
                <a:lnTo>
                  <a:pt x="11684000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5C7CB3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C8C802C0-1BC2-31A2-72C4-322F17E22338}"/>
              </a:ext>
            </a:extLst>
          </p:cNvPr>
          <p:cNvSpPr/>
          <p:nvPr/>
        </p:nvSpPr>
        <p:spPr>
          <a:xfrm>
            <a:off x="249766" y="4616450"/>
            <a:ext cx="3695700" cy="1727200"/>
          </a:xfrm>
          <a:custGeom>
            <a:avLst/>
            <a:gdLst/>
            <a:ahLst/>
            <a:cxnLst/>
            <a:rect l="l" t="t" r="r" b="b"/>
            <a:pathLst>
              <a:path w="3695700" h="1727200">
                <a:moveTo>
                  <a:pt x="101594" y="0"/>
                </a:moveTo>
                <a:lnTo>
                  <a:pt x="3594106" y="0"/>
                </a:lnTo>
                <a:cubicBezTo>
                  <a:pt x="3650215" y="0"/>
                  <a:pt x="3695700" y="45485"/>
                  <a:pt x="3695700" y="101594"/>
                </a:cubicBezTo>
                <a:lnTo>
                  <a:pt x="3695700" y="1625606"/>
                </a:lnTo>
                <a:cubicBezTo>
                  <a:pt x="3695700" y="1681715"/>
                  <a:pt x="3650215" y="1727200"/>
                  <a:pt x="35941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5C7CB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D1998178-A1CF-6B07-CA32-6F2E8750CF2A}"/>
              </a:ext>
            </a:extLst>
          </p:cNvPr>
          <p:cNvSpPr/>
          <p:nvPr/>
        </p:nvSpPr>
        <p:spPr>
          <a:xfrm>
            <a:off x="249766" y="4819650"/>
            <a:ext cx="3797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altLang="zh-CN" sz="18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Beta</a:t>
            </a:r>
            <a:r>
              <a:rPr lang="zh-CN" altLang="en-US" sz="18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版本开发（第一阶段）</a:t>
            </a:r>
            <a:endParaRPr lang="en-US" sz="1600" dirty="0"/>
          </a:p>
        </p:txBody>
      </p:sp>
      <p:sp>
        <p:nvSpPr>
          <p:cNvPr id="20" name="Text 4">
            <a:extLst>
              <a:ext uri="{FF2B5EF4-FFF2-40B4-BE49-F238E27FC236}">
                <a16:creationId xmlns:a16="http://schemas.microsoft.com/office/drawing/2014/main" id="{B0D16C5A-A2B0-127A-E660-537ACA7CF785}"/>
              </a:ext>
            </a:extLst>
          </p:cNvPr>
          <p:cNvSpPr/>
          <p:nvPr/>
        </p:nvSpPr>
        <p:spPr>
          <a:xfrm>
            <a:off x="333374" y="5118100"/>
            <a:ext cx="3528484" cy="1225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收集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Alpha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版本的用户反馈，优化界面设计和交互流程。实现响应式设计，确保在不同设备上良好显示。完善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Alpha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版本功能，进行界面优化和用户体验提升。</a:t>
            </a:r>
            <a:endParaRPr lang="en-US" sz="1600" dirty="0"/>
          </a:p>
        </p:txBody>
      </p:sp>
      <p:sp>
        <p:nvSpPr>
          <p:cNvPr id="21" name="Shape 5">
            <a:extLst>
              <a:ext uri="{FF2B5EF4-FFF2-40B4-BE49-F238E27FC236}">
                <a16:creationId xmlns:a16="http://schemas.microsoft.com/office/drawing/2014/main" id="{8C9BC489-58EA-B2F2-3314-0E7DE503E9EB}"/>
              </a:ext>
            </a:extLst>
          </p:cNvPr>
          <p:cNvSpPr/>
          <p:nvPr/>
        </p:nvSpPr>
        <p:spPr>
          <a:xfrm>
            <a:off x="4246033" y="4616450"/>
            <a:ext cx="3695700" cy="1727200"/>
          </a:xfrm>
          <a:custGeom>
            <a:avLst/>
            <a:gdLst/>
            <a:ahLst/>
            <a:cxnLst/>
            <a:rect l="l" t="t" r="r" b="b"/>
            <a:pathLst>
              <a:path w="3695700" h="1727200">
                <a:moveTo>
                  <a:pt x="101594" y="0"/>
                </a:moveTo>
                <a:lnTo>
                  <a:pt x="3594106" y="0"/>
                </a:lnTo>
                <a:cubicBezTo>
                  <a:pt x="3650215" y="0"/>
                  <a:pt x="3695700" y="45485"/>
                  <a:pt x="3695700" y="101594"/>
                </a:cubicBezTo>
                <a:lnTo>
                  <a:pt x="3695700" y="1625606"/>
                </a:lnTo>
                <a:cubicBezTo>
                  <a:pt x="3695700" y="1681715"/>
                  <a:pt x="3650215" y="1727200"/>
                  <a:pt x="35941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8FA7D0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Text 7">
            <a:extLst>
              <a:ext uri="{FF2B5EF4-FFF2-40B4-BE49-F238E27FC236}">
                <a16:creationId xmlns:a16="http://schemas.microsoft.com/office/drawing/2014/main" id="{47B1F449-616D-D9BA-95E0-96279A73CFEA}"/>
              </a:ext>
            </a:extLst>
          </p:cNvPr>
          <p:cNvSpPr/>
          <p:nvPr/>
        </p:nvSpPr>
        <p:spPr>
          <a:xfrm>
            <a:off x="4203700" y="4851400"/>
            <a:ext cx="3797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altLang="zh-CN" sz="1800" dirty="0">
                <a:solidFill>
                  <a:srgbClr val="8FA7D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Beta</a:t>
            </a:r>
            <a:r>
              <a:rPr lang="zh-CN" altLang="en-US" sz="1800" dirty="0">
                <a:solidFill>
                  <a:srgbClr val="8FA7D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版本开发（第二、三阶段）</a:t>
            </a:r>
            <a:endParaRPr lang="en-US" sz="1600" dirty="0"/>
          </a:p>
        </p:txBody>
      </p:sp>
      <p:sp>
        <p:nvSpPr>
          <p:cNvPr id="24" name="Text 8">
            <a:extLst>
              <a:ext uri="{FF2B5EF4-FFF2-40B4-BE49-F238E27FC236}">
                <a16:creationId xmlns:a16="http://schemas.microsoft.com/office/drawing/2014/main" id="{AE3CA8BF-D856-FC63-B213-0E55A60344D9}"/>
              </a:ext>
            </a:extLst>
          </p:cNvPr>
          <p:cNvSpPr/>
          <p:nvPr/>
        </p:nvSpPr>
        <p:spPr>
          <a:xfrm>
            <a:off x="4385733" y="5264150"/>
            <a:ext cx="3539067" cy="933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实施数据输入验证和安全防护措施，防止</a:t>
            </a:r>
            <a:r>
              <a:rPr lang="en-US" altLang="zh-CN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XSS</a:t>
            </a: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攻击。优化前端性能，减少页面加载时间。完善安全策略，包括数据加密和访问控制。</a:t>
            </a:r>
            <a:endParaRPr lang="en-US" sz="1600" dirty="0"/>
          </a:p>
        </p:txBody>
      </p:sp>
      <p:sp>
        <p:nvSpPr>
          <p:cNvPr id="25" name="Shape 9">
            <a:extLst>
              <a:ext uri="{FF2B5EF4-FFF2-40B4-BE49-F238E27FC236}">
                <a16:creationId xmlns:a16="http://schemas.microsoft.com/office/drawing/2014/main" id="{EF2F551C-DC6A-31B6-DA99-0FA60A49C8DE}"/>
              </a:ext>
            </a:extLst>
          </p:cNvPr>
          <p:cNvSpPr/>
          <p:nvPr/>
        </p:nvSpPr>
        <p:spPr>
          <a:xfrm>
            <a:off x="8242300" y="4616450"/>
            <a:ext cx="3695700" cy="1727200"/>
          </a:xfrm>
          <a:custGeom>
            <a:avLst/>
            <a:gdLst/>
            <a:ahLst/>
            <a:cxnLst/>
            <a:rect l="l" t="t" r="r" b="b"/>
            <a:pathLst>
              <a:path w="3695700" h="1727200">
                <a:moveTo>
                  <a:pt x="101594" y="0"/>
                </a:moveTo>
                <a:lnTo>
                  <a:pt x="3594106" y="0"/>
                </a:lnTo>
                <a:cubicBezTo>
                  <a:pt x="3650215" y="0"/>
                  <a:pt x="3695700" y="45485"/>
                  <a:pt x="3695700" y="101594"/>
                </a:cubicBezTo>
                <a:lnTo>
                  <a:pt x="3695700" y="1625606"/>
                </a:lnTo>
                <a:cubicBezTo>
                  <a:pt x="3695700" y="1681715"/>
                  <a:pt x="3650215" y="1727200"/>
                  <a:pt x="3594106" y="1727200"/>
                </a:cubicBezTo>
                <a:lnTo>
                  <a:pt x="101594" y="1727200"/>
                </a:lnTo>
                <a:cubicBezTo>
                  <a:pt x="45485" y="1727200"/>
                  <a:pt x="0" y="1681715"/>
                  <a:pt x="0" y="1625606"/>
                </a:cubicBezTo>
                <a:lnTo>
                  <a:pt x="0" y="101594"/>
                </a:lnTo>
                <a:cubicBezTo>
                  <a:pt x="0" y="45523"/>
                  <a:pt x="45523" y="0"/>
                  <a:pt x="101594" y="0"/>
                </a:cubicBezTo>
                <a:close/>
              </a:path>
            </a:pathLst>
          </a:custGeom>
          <a:solidFill>
            <a:srgbClr val="7097E5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Text 11">
            <a:extLst>
              <a:ext uri="{FF2B5EF4-FFF2-40B4-BE49-F238E27FC236}">
                <a16:creationId xmlns:a16="http://schemas.microsoft.com/office/drawing/2014/main" id="{DF908D66-9972-C84E-F57C-050A8F780589}"/>
              </a:ext>
            </a:extLst>
          </p:cNvPr>
          <p:cNvSpPr/>
          <p:nvPr/>
        </p:nvSpPr>
        <p:spPr>
          <a:xfrm>
            <a:off x="8191500" y="4851400"/>
            <a:ext cx="3797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30000"/>
              </a:lnSpc>
              <a:buNone/>
            </a:pPr>
            <a:r>
              <a:rPr lang="zh-CN" altLang="en-US" sz="1800" dirty="0">
                <a:solidFill>
                  <a:srgbClr val="7097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项目总结</a:t>
            </a:r>
            <a:endParaRPr lang="en-US" sz="1600" dirty="0"/>
          </a:p>
        </p:txBody>
      </p:sp>
      <p:sp>
        <p:nvSpPr>
          <p:cNvPr id="28" name="Text 12">
            <a:extLst>
              <a:ext uri="{FF2B5EF4-FFF2-40B4-BE49-F238E27FC236}">
                <a16:creationId xmlns:a16="http://schemas.microsoft.com/office/drawing/2014/main" id="{35FFD6F2-09F4-7C67-5C80-E43B1EA89B36}"/>
              </a:ext>
            </a:extLst>
          </p:cNvPr>
          <p:cNvSpPr/>
          <p:nvPr/>
        </p:nvSpPr>
        <p:spPr>
          <a:xfrm>
            <a:off x="8434916" y="5175250"/>
            <a:ext cx="3528484" cy="1047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14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在部署阶段，需要创建镜像并采用容器化技术，确保各个应用之间可以相互通信，同时避免冲突和相互干扰。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06-d2sggsm1bb2p4onbon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4-11:33:05-d2sggse1bb2p4onbomv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8880"/>
            <a:ext cx="5182870" cy="183515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9-04-11:33:05-d2sggse1bb2p4onbom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829" y="3260408"/>
            <a:ext cx="1701800" cy="170180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09-04-11:33:06-d2sggsm1bb2p4onbon0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110" y="2028825"/>
            <a:ext cx="2790825" cy="2800350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09-04-11:33:04-d2sggs61bb2p4onbomu0.png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 rot="16200000">
            <a:off x="10665460" y="-8255"/>
            <a:ext cx="262890" cy="117030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8197052" y="2654618"/>
            <a:ext cx="1618942" cy="143133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500" dirty="0">
                <a:solidFill>
                  <a:srgbClr val="F2F7F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04</a:t>
            </a:r>
            <a:endParaRPr lang="en-US" sz="1600" dirty="0"/>
          </a:p>
        </p:txBody>
      </p:sp>
      <p:sp>
        <p:nvSpPr>
          <p:cNvPr id="8" name="Text 1"/>
          <p:cNvSpPr/>
          <p:nvPr/>
        </p:nvSpPr>
        <p:spPr>
          <a:xfrm>
            <a:off x="586105" y="3133090"/>
            <a:ext cx="7769860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34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分工安排</a:t>
            </a:r>
            <a:endParaRPr lang="en-US" sz="1600" dirty="0"/>
          </a:p>
        </p:txBody>
      </p:sp>
      <p:sp>
        <p:nvSpPr>
          <p:cNvPr id="9" name="Shape 2"/>
          <p:cNvSpPr/>
          <p:nvPr/>
        </p:nvSpPr>
        <p:spPr>
          <a:xfrm>
            <a:off x="9318547" y="633256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Shape 3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Text 4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5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Text 6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7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Text 8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9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0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1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2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3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4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16-d2sggv61bb2p4onbonk0.jpg"/>
          <p:cNvPicPr>
            <a:picLocks noChangeAspect="1"/>
          </p:cNvPicPr>
          <p:nvPr/>
        </p:nvPicPr>
        <p:blipFill>
          <a:blip r:embed="rId3"/>
          <a:srcRect r="426"/>
          <a:stretch/>
        </p:blipFill>
        <p:spPr>
          <a:xfrm>
            <a:off x="0" y="0"/>
            <a:ext cx="12204700" cy="68846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1555750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zh-CN" altLang="en-US" sz="36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分工安排</a:t>
            </a:r>
          </a:p>
        </p:txBody>
      </p:sp>
      <p:sp>
        <p:nvSpPr>
          <p:cNvPr id="4" name="Shape 1"/>
          <p:cNvSpPr/>
          <p:nvPr/>
        </p:nvSpPr>
        <p:spPr>
          <a:xfrm>
            <a:off x="254000" y="2216150"/>
            <a:ext cx="1016000" cy="50800"/>
          </a:xfrm>
          <a:custGeom>
            <a:avLst/>
            <a:gdLst/>
            <a:ahLst/>
            <a:cxnLst/>
            <a:rect l="l" t="t" r="r" b="b"/>
            <a:pathLst>
              <a:path w="1016000" h="50800">
                <a:moveTo>
                  <a:pt x="0" y="0"/>
                </a:moveTo>
                <a:lnTo>
                  <a:pt x="1016000" y="0"/>
                </a:lnTo>
                <a:lnTo>
                  <a:pt x="1016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7097E5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Shape 3">
            <a:extLst>
              <a:ext uri="{FF2B5EF4-FFF2-40B4-BE49-F238E27FC236}">
                <a16:creationId xmlns:a16="http://schemas.microsoft.com/office/drawing/2014/main" id="{D2DF4D35-E864-40B9-0B61-6778E139FB5C}"/>
              </a:ext>
            </a:extLst>
          </p:cNvPr>
          <p:cNvSpPr/>
          <p:nvPr/>
        </p:nvSpPr>
        <p:spPr>
          <a:xfrm>
            <a:off x="342900" y="2587626"/>
            <a:ext cx="10033000" cy="4006850"/>
          </a:xfrm>
          <a:custGeom>
            <a:avLst/>
            <a:gdLst/>
            <a:ahLst/>
            <a:cxnLst/>
            <a:rect l="l" t="t" r="r" b="b"/>
            <a:pathLst>
              <a:path w="5130800" h="1663700">
                <a:moveTo>
                  <a:pt x="101602" y="0"/>
                </a:moveTo>
                <a:lnTo>
                  <a:pt x="5029198" y="0"/>
                </a:lnTo>
                <a:cubicBezTo>
                  <a:pt x="5085311" y="0"/>
                  <a:pt x="5130800" y="45489"/>
                  <a:pt x="5130800" y="101602"/>
                </a:cubicBezTo>
                <a:lnTo>
                  <a:pt x="5130800" y="1562098"/>
                </a:lnTo>
                <a:cubicBezTo>
                  <a:pt x="5130800" y="1618211"/>
                  <a:pt x="5085311" y="1663700"/>
                  <a:pt x="5029198" y="1663700"/>
                </a:cubicBezTo>
                <a:lnTo>
                  <a:pt x="101602" y="1663700"/>
                </a:lnTo>
                <a:cubicBezTo>
                  <a:pt x="45489" y="1663700"/>
                  <a:pt x="0" y="1618211"/>
                  <a:pt x="0" y="15620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5C7CB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" name="Text 2"/>
          <p:cNvSpPr/>
          <p:nvPr/>
        </p:nvSpPr>
        <p:spPr>
          <a:xfrm>
            <a:off x="768350" y="2642871"/>
            <a:ext cx="8534400" cy="3896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zh-CN" altLang="en-US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学号	                工作内容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102300219 </a:t>
            </a:r>
            <a:r>
              <a:rPr lang="zh-CN" altLang="en-US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林腾岳	技术选型、拆解任务、把控进度、解决复杂问题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102300409 </a:t>
            </a:r>
            <a:r>
              <a:rPr lang="zh-CN" altLang="en-US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严晨峰	基于后端技术栈开发接口与数据库逻辑，保障功能稳定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052301346 </a:t>
            </a:r>
            <a:r>
              <a:rPr lang="zh-CN" altLang="en-US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郑积超	基于后端技术栈开发接口与数据库逻辑，保障功能稳定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102300325 </a:t>
            </a:r>
            <a:r>
              <a:rPr lang="zh-CN" altLang="en-US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陶斯予	设计产品原型，统筹项目进度与各角色协作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102300233 </a:t>
            </a:r>
            <a:r>
              <a:rPr lang="zh-CN" altLang="en-US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朱奕韬	技术选型、拆解任务、把控进度、解决复杂问题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102300226 </a:t>
            </a:r>
            <a:r>
              <a:rPr lang="zh-CN" altLang="en-US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徐江山	基于前端技术栈实现页面开发，保障界面交互流畅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102300218 </a:t>
            </a:r>
            <a:r>
              <a:rPr lang="zh-CN" altLang="en-US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林柏林	基于前端技术栈实现页面开发，保障界面交互流畅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en-US" altLang="zh-CN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102300033 </a:t>
            </a:r>
            <a:r>
              <a:rPr lang="zh-CN" altLang="en-US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林嘉乐	环境配置、测试用例、执行测试，汇报展示的 </a:t>
            </a:r>
            <a:r>
              <a:rPr lang="en-US" altLang="zh-CN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PPT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19-d2sggvu1bb2p4onbonq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"/>
            <a:ext cx="12192000" cy="685546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19100" y="2726690"/>
            <a:ext cx="7735570" cy="180467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46000"/>
                </a:srgbClr>
              </a:gs>
              <a:gs pos="30000">
                <a:srgbClr val="F9FBFD">
                  <a:alpha val="69000"/>
                </a:srgbClr>
              </a:gs>
              <a:gs pos="82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Text 1"/>
          <p:cNvSpPr/>
          <p:nvPr/>
        </p:nvSpPr>
        <p:spPr>
          <a:xfrm>
            <a:off x="419100" y="2726690"/>
            <a:ext cx="7735570" cy="180467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732359" y="810670"/>
            <a:ext cx="209306" cy="42231"/>
          </a:xfrm>
          <a:prstGeom prst="rect">
            <a:avLst/>
          </a:prstGeom>
          <a:solidFill>
            <a:srgbClr val="808080"/>
          </a:solidFill>
          <a:ln w="19050">
            <a:solidFill>
              <a:srgbClr val="808080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Text 3"/>
          <p:cNvSpPr/>
          <p:nvPr/>
        </p:nvSpPr>
        <p:spPr>
          <a:xfrm>
            <a:off x="732359" y="81067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32359" y="907644"/>
            <a:ext cx="209306" cy="42231"/>
          </a:xfrm>
          <a:prstGeom prst="rect">
            <a:avLst/>
          </a:prstGeom>
          <a:solidFill>
            <a:srgbClr val="808080"/>
          </a:solidFill>
          <a:ln w="19050">
            <a:solidFill>
              <a:srgbClr val="808080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Text 5"/>
          <p:cNvSpPr/>
          <p:nvPr/>
        </p:nvSpPr>
        <p:spPr>
          <a:xfrm>
            <a:off x="732359" y="90764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32359" y="1004618"/>
            <a:ext cx="209306" cy="42231"/>
          </a:xfrm>
          <a:prstGeom prst="rect">
            <a:avLst/>
          </a:prstGeom>
          <a:solidFill>
            <a:srgbClr val="808080"/>
          </a:solidFill>
          <a:ln w="19050">
            <a:solidFill>
              <a:srgbClr val="808080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Text 7"/>
          <p:cNvSpPr/>
          <p:nvPr/>
        </p:nvSpPr>
        <p:spPr>
          <a:xfrm>
            <a:off x="732359" y="100461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1" name="Image 1" descr="https://kimi-img.moonshot.cn/pub/slides/slides_tmpl/image/25-09-04-11:33:04-d2sggs61bb2p4onbomu0.png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 rot="16200000">
            <a:off x="10665460" y="330200"/>
            <a:ext cx="262890" cy="1170305"/>
          </a:xfrm>
          <a:prstGeom prst="rect">
            <a:avLst/>
          </a:prstGeom>
        </p:spPr>
      </p:pic>
      <p:sp>
        <p:nvSpPr>
          <p:cNvPr id="16" name="Shape 12"/>
          <p:cNvSpPr/>
          <p:nvPr/>
        </p:nvSpPr>
        <p:spPr>
          <a:xfrm>
            <a:off x="626745" y="3463290"/>
            <a:ext cx="11033760" cy="89344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3"/>
          <p:cNvSpPr/>
          <p:nvPr/>
        </p:nvSpPr>
        <p:spPr>
          <a:xfrm>
            <a:off x="626745" y="3463290"/>
            <a:ext cx="11033760" cy="89344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b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54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感谢您的观看</a:t>
            </a:r>
            <a:endParaRPr lang="en-US" sz="1600" dirty="0"/>
          </a:p>
        </p:txBody>
      </p:sp>
      <p:sp>
        <p:nvSpPr>
          <p:cNvPr id="18" name="Shape 14"/>
          <p:cNvSpPr/>
          <p:nvPr/>
        </p:nvSpPr>
        <p:spPr>
          <a:xfrm>
            <a:off x="626745" y="2541905"/>
            <a:ext cx="11033760" cy="89344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5"/>
          <p:cNvSpPr/>
          <p:nvPr/>
        </p:nvSpPr>
        <p:spPr>
          <a:xfrm>
            <a:off x="626745" y="2541905"/>
            <a:ext cx="11033760" cy="893445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b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3200" dirty="0">
                <a:solidFill>
                  <a:srgbClr val="577FD2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 YOU FOR READING！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06-d2sggsm1bb2p4onbon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4-11:33:05-d2sggse1bb2p4onbon00.png"/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9631680" y="1380490"/>
            <a:ext cx="1750695" cy="1423035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9-04-11:33:06-d2sggsm1bb2p4onbon20.png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>
            <a:off x="1290955" y="4163060"/>
            <a:ext cx="3957955" cy="4481195"/>
          </a:xfrm>
          <a:prstGeom prst="rect">
            <a:avLst/>
          </a:prstGeom>
        </p:spPr>
      </p:pic>
      <p:sp>
        <p:nvSpPr>
          <p:cNvPr id="5" name="Shape 0"/>
          <p:cNvSpPr/>
          <p:nvPr/>
        </p:nvSpPr>
        <p:spPr>
          <a:xfrm>
            <a:off x="844550" y="1749425"/>
            <a:ext cx="1408430" cy="97663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1"/>
          <p:cNvSpPr/>
          <p:nvPr/>
        </p:nvSpPr>
        <p:spPr>
          <a:xfrm>
            <a:off x="844550" y="1749425"/>
            <a:ext cx="1408430" cy="97663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b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7" name="Text 2"/>
          <p:cNvSpPr/>
          <p:nvPr/>
        </p:nvSpPr>
        <p:spPr>
          <a:xfrm>
            <a:off x="844550" y="2692400"/>
            <a:ext cx="2663190" cy="42961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CONTENTS</a:t>
            </a:r>
            <a:endParaRPr lang="en-US" sz="1600" dirty="0"/>
          </a:p>
        </p:txBody>
      </p:sp>
      <p:sp>
        <p:nvSpPr>
          <p:cNvPr id="8" name="Shape 3"/>
          <p:cNvSpPr/>
          <p:nvPr/>
        </p:nvSpPr>
        <p:spPr>
          <a:xfrm>
            <a:off x="924560" y="2670810"/>
            <a:ext cx="166497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9" name="Image 3" descr="https://kimi-img.moonshot.cn/pub/slides/slides_tmpl/image/25-09-04-11:33:04-d2sggs61bb2p4onbomug.png"/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 flipV="1">
            <a:off x="10751820" y="428625"/>
            <a:ext cx="762000" cy="76200"/>
          </a:xfrm>
          <a:prstGeom prst="rect">
            <a:avLst/>
          </a:prstGeom>
        </p:spPr>
      </p:pic>
      <p:pic>
        <p:nvPicPr>
          <p:cNvPr id="10" name="Image 4" descr="https://kimi-img.moonshot.cn/pub/slides/slides_tmpl/image/25-09-04-11:33:04-d2sggs61bb2p4onbomug.png"/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 flipV="1">
            <a:off x="10751820" y="559435"/>
            <a:ext cx="762000" cy="76200"/>
          </a:xfrm>
          <a:prstGeom prst="rect">
            <a:avLst/>
          </a:prstGeom>
        </p:spPr>
      </p:pic>
      <p:sp>
        <p:nvSpPr>
          <p:cNvPr id="11" name="Shape 4"/>
          <p:cNvSpPr/>
          <p:nvPr/>
        </p:nvSpPr>
        <p:spPr>
          <a:xfrm flipH="1">
            <a:off x="4570730" y="1357630"/>
            <a:ext cx="127000" cy="342900"/>
          </a:xfrm>
          <a:prstGeom prst="line">
            <a:avLst/>
          </a:prstGeom>
          <a:noFill/>
          <a:ln w="28575">
            <a:solidFill>
              <a:srgbClr val="577FD2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Shape 5"/>
          <p:cNvSpPr/>
          <p:nvPr/>
        </p:nvSpPr>
        <p:spPr>
          <a:xfrm flipH="1">
            <a:off x="4570730" y="2172335"/>
            <a:ext cx="127000" cy="342900"/>
          </a:xfrm>
          <a:prstGeom prst="line">
            <a:avLst/>
          </a:prstGeom>
          <a:noFill/>
          <a:ln w="28575">
            <a:solidFill>
              <a:srgbClr val="577FD2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6"/>
          <p:cNvSpPr/>
          <p:nvPr/>
        </p:nvSpPr>
        <p:spPr>
          <a:xfrm flipH="1">
            <a:off x="4570730" y="2924810"/>
            <a:ext cx="127000" cy="342900"/>
          </a:xfrm>
          <a:prstGeom prst="line">
            <a:avLst/>
          </a:prstGeom>
          <a:noFill/>
          <a:ln w="28575">
            <a:solidFill>
              <a:srgbClr val="577FD2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Shape 7"/>
          <p:cNvSpPr/>
          <p:nvPr/>
        </p:nvSpPr>
        <p:spPr>
          <a:xfrm flipH="1">
            <a:off x="4570730" y="3700145"/>
            <a:ext cx="127000" cy="342900"/>
          </a:xfrm>
          <a:prstGeom prst="line">
            <a:avLst/>
          </a:prstGeom>
          <a:noFill/>
          <a:ln w="28575">
            <a:solidFill>
              <a:srgbClr val="577FD2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Shape 10"/>
          <p:cNvSpPr/>
          <p:nvPr/>
        </p:nvSpPr>
        <p:spPr>
          <a:xfrm>
            <a:off x="9318547" y="633256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1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2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3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4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2" name="Shape 15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Text 16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4" name="Shape 17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" name="Text 18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6" name="Shape 19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Text 20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8" name="Shape 21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Text 22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30" name="Text 23"/>
          <p:cNvSpPr/>
          <p:nvPr/>
        </p:nvSpPr>
        <p:spPr>
          <a:xfrm>
            <a:off x="4458970" y="1170940"/>
            <a:ext cx="1619250" cy="673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01.</a:t>
            </a:r>
            <a:endParaRPr lang="en-US" sz="1600" dirty="0"/>
          </a:p>
        </p:txBody>
      </p:sp>
      <p:sp>
        <p:nvSpPr>
          <p:cNvPr id="31" name="Text 24"/>
          <p:cNvSpPr/>
          <p:nvPr/>
        </p:nvSpPr>
        <p:spPr>
          <a:xfrm>
            <a:off x="5642610" y="1403350"/>
            <a:ext cx="6268085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系统设计</a:t>
            </a:r>
            <a:endParaRPr lang="en-US" sz="1600" dirty="0"/>
          </a:p>
        </p:txBody>
      </p:sp>
      <p:sp>
        <p:nvSpPr>
          <p:cNvPr id="32" name="Text 25"/>
          <p:cNvSpPr/>
          <p:nvPr/>
        </p:nvSpPr>
        <p:spPr>
          <a:xfrm>
            <a:off x="4458970" y="1955165"/>
            <a:ext cx="1619250" cy="673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02.</a:t>
            </a:r>
            <a:endParaRPr lang="en-US" sz="1600" dirty="0"/>
          </a:p>
        </p:txBody>
      </p:sp>
      <p:sp>
        <p:nvSpPr>
          <p:cNvPr id="33" name="Text 26"/>
          <p:cNvSpPr/>
          <p:nvPr/>
        </p:nvSpPr>
        <p:spPr>
          <a:xfrm>
            <a:off x="5642610" y="2187575"/>
            <a:ext cx="6268085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数据库设计</a:t>
            </a:r>
            <a:endParaRPr lang="en-US" sz="1600" dirty="0"/>
          </a:p>
        </p:txBody>
      </p:sp>
      <p:sp>
        <p:nvSpPr>
          <p:cNvPr id="34" name="Text 27"/>
          <p:cNvSpPr/>
          <p:nvPr/>
        </p:nvSpPr>
        <p:spPr>
          <a:xfrm>
            <a:off x="4458970" y="2724785"/>
            <a:ext cx="1619250" cy="673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03.</a:t>
            </a:r>
            <a:endParaRPr lang="en-US" sz="1600" dirty="0"/>
          </a:p>
        </p:txBody>
      </p:sp>
      <p:sp>
        <p:nvSpPr>
          <p:cNvPr id="35" name="Text 28"/>
          <p:cNvSpPr/>
          <p:nvPr/>
        </p:nvSpPr>
        <p:spPr>
          <a:xfrm>
            <a:off x="5642610" y="2957195"/>
            <a:ext cx="6268085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开发计划</a:t>
            </a:r>
            <a:endParaRPr lang="en-US" sz="1600" dirty="0"/>
          </a:p>
        </p:txBody>
      </p:sp>
      <p:sp>
        <p:nvSpPr>
          <p:cNvPr id="36" name="Text 29"/>
          <p:cNvSpPr/>
          <p:nvPr/>
        </p:nvSpPr>
        <p:spPr>
          <a:xfrm>
            <a:off x="4458970" y="3505835"/>
            <a:ext cx="1619250" cy="6731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>
                <a:solidFill>
                  <a:srgbClr val="000000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04.</a:t>
            </a:r>
            <a:endParaRPr lang="en-US" sz="1600" dirty="0"/>
          </a:p>
        </p:txBody>
      </p:sp>
      <p:sp>
        <p:nvSpPr>
          <p:cNvPr id="37" name="Text 30"/>
          <p:cNvSpPr/>
          <p:nvPr/>
        </p:nvSpPr>
        <p:spPr>
          <a:xfrm>
            <a:off x="5642610" y="3738245"/>
            <a:ext cx="6268085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39" name="Text 32"/>
          <p:cNvSpPr/>
          <p:nvPr/>
        </p:nvSpPr>
        <p:spPr>
          <a:xfrm>
            <a:off x="5642610" y="4492625"/>
            <a:ext cx="6268085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1" name="Text 34"/>
          <p:cNvSpPr/>
          <p:nvPr/>
        </p:nvSpPr>
        <p:spPr>
          <a:xfrm>
            <a:off x="5642610" y="5266055"/>
            <a:ext cx="6268085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44" name="Text 28">
            <a:extLst>
              <a:ext uri="{FF2B5EF4-FFF2-40B4-BE49-F238E27FC236}">
                <a16:creationId xmlns:a16="http://schemas.microsoft.com/office/drawing/2014/main" id="{602DC663-A842-8E5D-7C08-46AD4EEC6E0E}"/>
              </a:ext>
            </a:extLst>
          </p:cNvPr>
          <p:cNvSpPr/>
          <p:nvPr/>
        </p:nvSpPr>
        <p:spPr>
          <a:xfrm>
            <a:off x="5642610" y="3726815"/>
            <a:ext cx="6268085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2000" dirty="0">
                <a:solidFill>
                  <a:srgbClr val="595959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分工安排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06-d2sggsm1bb2p4onbon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4-11:33:05-d2sggse1bb2p4onbomv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68880"/>
            <a:ext cx="5182870" cy="1835150"/>
          </a:xfrm>
          <a:prstGeom prst="rect">
            <a:avLst/>
          </a:prstGeom>
        </p:spPr>
      </p:pic>
      <p:pic>
        <p:nvPicPr>
          <p:cNvPr id="4" name="Image 2" descr="https://kimi-img.moonshot.cn/pub/slides/slides_tmpl/image/25-09-04-11:33:05-d2sggse1bb2p4onbom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829" y="3260408"/>
            <a:ext cx="1701800" cy="1701800"/>
          </a:xfrm>
          <a:prstGeom prst="rect">
            <a:avLst/>
          </a:prstGeom>
        </p:spPr>
      </p:pic>
      <p:pic>
        <p:nvPicPr>
          <p:cNvPr id="5" name="Image 3" descr="https://kimi-img.moonshot.cn/pub/slides/slides_tmpl/image/25-09-04-11:33:06-d2sggsm1bb2p4onbon0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110" y="2028825"/>
            <a:ext cx="2790825" cy="2800350"/>
          </a:xfrm>
          <a:prstGeom prst="rect">
            <a:avLst/>
          </a:prstGeom>
        </p:spPr>
      </p:pic>
      <p:pic>
        <p:nvPicPr>
          <p:cNvPr id="6" name="Image 4" descr="https://kimi-img.moonshot.cn/pub/slides/slides_tmpl/image/25-09-04-11:33:04-d2sggs61bb2p4onbomu0.png"/>
          <p:cNvPicPr>
            <a:picLocks noChangeAspect="1"/>
          </p:cNvPicPr>
          <p:nvPr/>
        </p:nvPicPr>
        <p:blipFill>
          <a:blip r:embed="rId7">
            <a:alphaModFix amt="40000"/>
          </a:blip>
          <a:stretch>
            <a:fillRect/>
          </a:stretch>
        </p:blipFill>
        <p:spPr>
          <a:xfrm rot="16200000">
            <a:off x="10665460" y="-8255"/>
            <a:ext cx="262890" cy="117030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8197052" y="2654618"/>
            <a:ext cx="1618942" cy="143133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500" dirty="0">
                <a:solidFill>
                  <a:srgbClr val="F2F7FA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01</a:t>
            </a:r>
            <a:endParaRPr lang="en-US" sz="1600" dirty="0"/>
          </a:p>
        </p:txBody>
      </p:sp>
      <p:sp>
        <p:nvSpPr>
          <p:cNvPr id="8" name="Text 1"/>
          <p:cNvSpPr/>
          <p:nvPr/>
        </p:nvSpPr>
        <p:spPr>
          <a:xfrm>
            <a:off x="586105" y="3133090"/>
            <a:ext cx="7769860" cy="5219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zh-CN" altLang="en-US" sz="3400" dirty="0">
                <a:solidFill>
                  <a:srgbClr val="0D0D0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系统设计</a:t>
            </a:r>
            <a:endParaRPr lang="en-US" sz="1600" dirty="0"/>
          </a:p>
        </p:txBody>
      </p:sp>
      <p:sp>
        <p:nvSpPr>
          <p:cNvPr id="9" name="Shape 2"/>
          <p:cNvSpPr/>
          <p:nvPr/>
        </p:nvSpPr>
        <p:spPr>
          <a:xfrm>
            <a:off x="9318547" y="6332566"/>
            <a:ext cx="2063750" cy="0"/>
          </a:xfrm>
          <a:prstGeom prst="straightConnector1">
            <a:avLst/>
          </a:prstGeom>
          <a:noFill/>
          <a:ln w="9525">
            <a:solidFill>
              <a:srgbClr val="000000">
                <a:alpha val="21961"/>
              </a:srgbClr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Shape 3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Text 4"/>
          <p:cNvSpPr/>
          <p:nvPr/>
        </p:nvSpPr>
        <p:spPr>
          <a:xfrm>
            <a:off x="576149" y="498250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2" name="Shape 5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Text 6"/>
          <p:cNvSpPr/>
          <p:nvPr/>
        </p:nvSpPr>
        <p:spPr>
          <a:xfrm>
            <a:off x="576149" y="595224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4" name="Shape 7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solidFill>
            <a:srgbClr val="92ABDF"/>
          </a:solidFill>
          <a:ln w="1270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Text 8"/>
          <p:cNvSpPr/>
          <p:nvPr/>
        </p:nvSpPr>
        <p:spPr>
          <a:xfrm>
            <a:off x="576149" y="692198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6" name="Shape 9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0"/>
          <p:cNvSpPr/>
          <p:nvPr/>
        </p:nvSpPr>
        <p:spPr>
          <a:xfrm>
            <a:off x="531399" y="6143377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18" name="Shape 11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2"/>
          <p:cNvSpPr/>
          <p:nvPr/>
        </p:nvSpPr>
        <p:spPr>
          <a:xfrm>
            <a:off x="531399" y="6240351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  <p:sp>
        <p:nvSpPr>
          <p:cNvPr id="20" name="Shape 13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solidFill>
            <a:srgbClr val="92ABDF"/>
          </a:solidFill>
          <a:ln w="19050">
            <a:solidFill>
              <a:srgbClr val="92ABD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4"/>
          <p:cNvSpPr/>
          <p:nvPr/>
        </p:nvSpPr>
        <p:spPr>
          <a:xfrm>
            <a:off x="531399" y="6337325"/>
            <a:ext cx="209306" cy="42231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ctr"/>
          <a:lstStyle/>
          <a:p>
            <a:pPr marL="0" indent="0">
              <a:lnSpc>
                <a:spcPct val="100000"/>
              </a:lnSpc>
              <a:buNone/>
            </a:pP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16-d2sggv61bb2p4onbonk0.jpg"/>
          <p:cNvPicPr>
            <a:picLocks noChangeAspect="1"/>
          </p:cNvPicPr>
          <p:nvPr/>
        </p:nvPicPr>
        <p:blipFill>
          <a:blip r:embed="rId3"/>
          <a:srcRect r="426"/>
          <a:stretch/>
        </p:blipFill>
        <p:spPr>
          <a:xfrm>
            <a:off x="0" y="0"/>
            <a:ext cx="12204700" cy="68846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54000" y="449313"/>
            <a:ext cx="121920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90000"/>
              </a:lnSpc>
              <a:buNone/>
            </a:pPr>
            <a:r>
              <a:rPr lang="zh-CN" altLang="en-US" sz="36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总体架构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1109713"/>
            <a:ext cx="1016000" cy="50800"/>
          </a:xfrm>
          <a:custGeom>
            <a:avLst/>
            <a:gdLst/>
            <a:ahLst/>
            <a:cxnLst/>
            <a:rect l="l" t="t" r="r" b="b"/>
            <a:pathLst>
              <a:path w="1016000" h="50800">
                <a:moveTo>
                  <a:pt x="0" y="0"/>
                </a:moveTo>
                <a:lnTo>
                  <a:pt x="1016000" y="0"/>
                </a:lnTo>
                <a:lnTo>
                  <a:pt x="1016000" y="50800"/>
                </a:lnTo>
                <a:lnTo>
                  <a:pt x="0" y="50800"/>
                </a:lnTo>
                <a:lnTo>
                  <a:pt x="0" y="0"/>
                </a:lnTo>
                <a:close/>
              </a:path>
            </a:pathLst>
          </a:custGeom>
          <a:solidFill>
            <a:srgbClr val="7097E5"/>
          </a:solidFill>
          <a:ln/>
        </p:spPr>
        <p:txBody>
          <a:bodyPr/>
          <a:lstStyle/>
          <a:p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BDA4993-B4BE-E5EA-EBD2-B705F16AC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668" y="323579"/>
            <a:ext cx="8056886" cy="635775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16-d2sggv61bb2p4onbonk0.jpg"/>
          <p:cNvPicPr>
            <a:picLocks noChangeAspect="1"/>
          </p:cNvPicPr>
          <p:nvPr/>
        </p:nvPicPr>
        <p:blipFill>
          <a:blip r:embed="rId3"/>
          <a:srcRect r="426"/>
          <a:stretch/>
        </p:blipFill>
        <p:spPr>
          <a:xfrm>
            <a:off x="0" y="0"/>
            <a:ext cx="12204700" cy="688467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99200" y="1346200"/>
            <a:ext cx="6146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 err="1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Vue+Go轻栈敏捷落地</a:t>
            </a:r>
            <a:endParaRPr lang="en-US" sz="1600" dirty="0"/>
          </a:p>
        </p:txBody>
      </p:sp>
      <p:sp>
        <p:nvSpPr>
          <p:cNvPr id="5" name="Text 1"/>
          <p:cNvSpPr/>
          <p:nvPr/>
        </p:nvSpPr>
        <p:spPr>
          <a:xfrm>
            <a:off x="6299200" y="2006600"/>
            <a:ext cx="56388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40000"/>
              </a:lnSpc>
              <a:buNone/>
            </a:pPr>
            <a:r>
              <a:rPr lang="en-US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采用轻量开源技术栈，无商业授权成本，方便高校私有部署，并为后续扩展AI推荐模块预留接口。</a:t>
            </a:r>
            <a:endParaRPr lang="en-US" sz="1600" dirty="0"/>
          </a:p>
        </p:txBody>
      </p:sp>
      <p:sp>
        <p:nvSpPr>
          <p:cNvPr id="6" name="Shape 2"/>
          <p:cNvSpPr/>
          <p:nvPr/>
        </p:nvSpPr>
        <p:spPr>
          <a:xfrm>
            <a:off x="6299200" y="2971800"/>
            <a:ext cx="5638800" cy="812800"/>
          </a:xfrm>
          <a:custGeom>
            <a:avLst/>
            <a:gdLst/>
            <a:ahLst/>
            <a:cxnLst/>
            <a:rect l="l" t="t" r="r" b="b"/>
            <a:pathLst>
              <a:path w="5638800" h="812800">
                <a:moveTo>
                  <a:pt x="101600" y="0"/>
                </a:moveTo>
                <a:lnTo>
                  <a:pt x="5537200" y="0"/>
                </a:lnTo>
                <a:cubicBezTo>
                  <a:pt x="5593275" y="0"/>
                  <a:pt x="5638800" y="45525"/>
                  <a:pt x="5638800" y="101600"/>
                </a:cubicBezTo>
                <a:lnTo>
                  <a:pt x="5638800" y="711200"/>
                </a:lnTo>
                <a:cubicBezTo>
                  <a:pt x="5638800" y="767275"/>
                  <a:pt x="5593275" y="812800"/>
                  <a:pt x="5537200" y="812800"/>
                </a:cubicBezTo>
                <a:lnTo>
                  <a:pt x="101600" y="812800"/>
                </a:lnTo>
                <a:cubicBezTo>
                  <a:pt x="45525" y="812800"/>
                  <a:pt x="0" y="767275"/>
                  <a:pt x="0" y="711200"/>
                </a:cubicBezTo>
                <a:lnTo>
                  <a:pt x="0" y="101600"/>
                </a:lnTo>
                <a:cubicBezTo>
                  <a:pt x="0" y="45525"/>
                  <a:pt x="45525" y="0"/>
                  <a:pt x="101600" y="0"/>
                </a:cubicBezTo>
                <a:close/>
              </a:path>
            </a:pathLst>
          </a:custGeom>
          <a:solidFill>
            <a:srgbClr val="5C7CB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Shape 3"/>
          <p:cNvSpPr/>
          <p:nvPr/>
        </p:nvSpPr>
        <p:spPr>
          <a:xfrm>
            <a:off x="6491288" y="31877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265584" y="47848"/>
                </a:moveTo>
                <a:lnTo>
                  <a:pt x="208359" y="47848"/>
                </a:lnTo>
                <a:lnTo>
                  <a:pt x="166688" y="113779"/>
                </a:lnTo>
                <a:lnTo>
                  <a:pt x="130969" y="47848"/>
                </a:lnTo>
                <a:lnTo>
                  <a:pt x="0" y="47848"/>
                </a:lnTo>
                <a:lnTo>
                  <a:pt x="166688" y="333375"/>
                </a:lnTo>
                <a:lnTo>
                  <a:pt x="333375" y="47848"/>
                </a:lnTo>
                <a:lnTo>
                  <a:pt x="265584" y="47848"/>
                </a:lnTo>
                <a:close/>
                <a:moveTo>
                  <a:pt x="41449" y="71661"/>
                </a:moveTo>
                <a:lnTo>
                  <a:pt x="81483" y="71661"/>
                </a:lnTo>
                <a:lnTo>
                  <a:pt x="166688" y="219149"/>
                </a:lnTo>
                <a:lnTo>
                  <a:pt x="251817" y="71661"/>
                </a:lnTo>
                <a:lnTo>
                  <a:pt x="291852" y="71661"/>
                </a:lnTo>
                <a:lnTo>
                  <a:pt x="166688" y="286122"/>
                </a:lnTo>
                <a:lnTo>
                  <a:pt x="41449" y="71661"/>
                </a:lnTo>
                <a:close/>
              </a:path>
            </a:pathLst>
          </a:custGeom>
          <a:solidFill>
            <a:srgbClr val="5C7CB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4"/>
          <p:cNvSpPr/>
          <p:nvPr/>
        </p:nvSpPr>
        <p:spPr>
          <a:xfrm>
            <a:off x="7112000" y="3073400"/>
            <a:ext cx="47244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b="1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前端:</a:t>
            </a:r>
            <a:r>
              <a:rPr lang="en-US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Vue2，组件化开发，兼顾兼容性。</a:t>
            </a:r>
            <a:endParaRPr lang="en-US" sz="1600" dirty="0"/>
          </a:p>
        </p:txBody>
      </p:sp>
      <p:sp>
        <p:nvSpPr>
          <p:cNvPr id="9" name="Shape 5"/>
          <p:cNvSpPr/>
          <p:nvPr/>
        </p:nvSpPr>
        <p:spPr>
          <a:xfrm>
            <a:off x="6299200" y="3937000"/>
            <a:ext cx="5638800" cy="711200"/>
          </a:xfrm>
          <a:custGeom>
            <a:avLst/>
            <a:gdLst/>
            <a:ahLst/>
            <a:cxnLst/>
            <a:rect l="l" t="t" r="r" b="b"/>
            <a:pathLst>
              <a:path w="5638800" h="711200">
                <a:moveTo>
                  <a:pt x="101602" y="0"/>
                </a:moveTo>
                <a:lnTo>
                  <a:pt x="5537198" y="0"/>
                </a:lnTo>
                <a:cubicBezTo>
                  <a:pt x="5593311" y="0"/>
                  <a:pt x="5638800" y="45489"/>
                  <a:pt x="5638800" y="101602"/>
                </a:cubicBezTo>
                <a:lnTo>
                  <a:pt x="5638800" y="609598"/>
                </a:lnTo>
                <a:cubicBezTo>
                  <a:pt x="5638800" y="665711"/>
                  <a:pt x="5593311" y="711200"/>
                  <a:pt x="55371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8FA7D0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Shape 6"/>
          <p:cNvSpPr/>
          <p:nvPr/>
        </p:nvSpPr>
        <p:spPr>
          <a:xfrm>
            <a:off x="6443663" y="4102100"/>
            <a:ext cx="428625" cy="381000"/>
          </a:xfrm>
          <a:custGeom>
            <a:avLst/>
            <a:gdLst/>
            <a:ahLst/>
            <a:cxnLst/>
            <a:rect l="l" t="t" r="r" b="b"/>
            <a:pathLst>
              <a:path w="428625" h="381000">
                <a:moveTo>
                  <a:pt x="268486" y="893"/>
                </a:moveTo>
                <a:cubicBezTo>
                  <a:pt x="255836" y="-2753"/>
                  <a:pt x="242664" y="4614"/>
                  <a:pt x="239018" y="17264"/>
                </a:cubicBezTo>
                <a:lnTo>
                  <a:pt x="143768" y="350639"/>
                </a:lnTo>
                <a:cubicBezTo>
                  <a:pt x="140122" y="363289"/>
                  <a:pt x="147489" y="376461"/>
                  <a:pt x="160139" y="380107"/>
                </a:cubicBezTo>
                <a:cubicBezTo>
                  <a:pt x="172789" y="383753"/>
                  <a:pt x="185961" y="376386"/>
                  <a:pt x="189607" y="363736"/>
                </a:cubicBezTo>
                <a:lnTo>
                  <a:pt x="284857" y="30361"/>
                </a:lnTo>
                <a:cubicBezTo>
                  <a:pt x="288503" y="17711"/>
                  <a:pt x="281136" y="4539"/>
                  <a:pt x="268486" y="893"/>
                </a:cubicBezTo>
                <a:close/>
                <a:moveTo>
                  <a:pt x="316557" y="102171"/>
                </a:moveTo>
                <a:cubicBezTo>
                  <a:pt x="307256" y="111472"/>
                  <a:pt x="307256" y="126578"/>
                  <a:pt x="316557" y="135880"/>
                </a:cubicBezTo>
                <a:lnTo>
                  <a:pt x="371177" y="190500"/>
                </a:lnTo>
                <a:lnTo>
                  <a:pt x="316557" y="245120"/>
                </a:lnTo>
                <a:cubicBezTo>
                  <a:pt x="307256" y="254422"/>
                  <a:pt x="307256" y="269528"/>
                  <a:pt x="316557" y="278829"/>
                </a:cubicBezTo>
                <a:cubicBezTo>
                  <a:pt x="325859" y="288131"/>
                  <a:pt x="340965" y="288131"/>
                  <a:pt x="350267" y="278829"/>
                </a:cubicBezTo>
                <a:lnTo>
                  <a:pt x="421704" y="207392"/>
                </a:lnTo>
                <a:cubicBezTo>
                  <a:pt x="431006" y="198090"/>
                  <a:pt x="431006" y="182984"/>
                  <a:pt x="421704" y="173682"/>
                </a:cubicBezTo>
                <a:lnTo>
                  <a:pt x="350267" y="102245"/>
                </a:lnTo>
                <a:cubicBezTo>
                  <a:pt x="340965" y="92943"/>
                  <a:pt x="325859" y="92943"/>
                  <a:pt x="316557" y="102245"/>
                </a:cubicBezTo>
                <a:close/>
                <a:moveTo>
                  <a:pt x="112142" y="102171"/>
                </a:moveTo>
                <a:cubicBezTo>
                  <a:pt x="102840" y="92869"/>
                  <a:pt x="87734" y="92869"/>
                  <a:pt x="78432" y="102171"/>
                </a:cubicBezTo>
                <a:lnTo>
                  <a:pt x="6995" y="173608"/>
                </a:lnTo>
                <a:cubicBezTo>
                  <a:pt x="-2307" y="182910"/>
                  <a:pt x="-2307" y="198016"/>
                  <a:pt x="6995" y="207318"/>
                </a:cubicBezTo>
                <a:lnTo>
                  <a:pt x="78432" y="278755"/>
                </a:lnTo>
                <a:cubicBezTo>
                  <a:pt x="87734" y="288057"/>
                  <a:pt x="102840" y="288057"/>
                  <a:pt x="112142" y="278755"/>
                </a:cubicBezTo>
                <a:cubicBezTo>
                  <a:pt x="121444" y="269453"/>
                  <a:pt x="121444" y="254347"/>
                  <a:pt x="112142" y="245046"/>
                </a:cubicBezTo>
                <a:lnTo>
                  <a:pt x="57522" y="190500"/>
                </a:lnTo>
                <a:lnTo>
                  <a:pt x="112068" y="135880"/>
                </a:lnTo>
                <a:cubicBezTo>
                  <a:pt x="121369" y="126578"/>
                  <a:pt x="121369" y="111472"/>
                  <a:pt x="112068" y="102171"/>
                </a:cubicBezTo>
                <a:close/>
              </a:path>
            </a:pathLst>
          </a:custGeom>
          <a:solidFill>
            <a:srgbClr val="8FA7D0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7"/>
          <p:cNvSpPr/>
          <p:nvPr/>
        </p:nvSpPr>
        <p:spPr>
          <a:xfrm>
            <a:off x="7112000" y="4140200"/>
            <a:ext cx="4241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dirty="0">
                <a:solidFill>
                  <a:srgbClr val="8FA7D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后端:</a:t>
            </a:r>
            <a:r>
              <a:rPr lang="en-US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Go + Hertz框架，利用协程高并发特性。</a:t>
            </a:r>
            <a:endParaRPr lang="en-US" sz="1600" dirty="0"/>
          </a:p>
        </p:txBody>
      </p:sp>
      <p:sp>
        <p:nvSpPr>
          <p:cNvPr id="12" name="Shape 8"/>
          <p:cNvSpPr/>
          <p:nvPr/>
        </p:nvSpPr>
        <p:spPr>
          <a:xfrm>
            <a:off x="6299200" y="4800600"/>
            <a:ext cx="5638800" cy="711200"/>
          </a:xfrm>
          <a:custGeom>
            <a:avLst/>
            <a:gdLst/>
            <a:ahLst/>
            <a:cxnLst/>
            <a:rect l="l" t="t" r="r" b="b"/>
            <a:pathLst>
              <a:path w="5638800" h="711200">
                <a:moveTo>
                  <a:pt x="101602" y="0"/>
                </a:moveTo>
                <a:lnTo>
                  <a:pt x="5537198" y="0"/>
                </a:lnTo>
                <a:cubicBezTo>
                  <a:pt x="5593311" y="0"/>
                  <a:pt x="5638800" y="45489"/>
                  <a:pt x="5638800" y="101602"/>
                </a:cubicBezTo>
                <a:lnTo>
                  <a:pt x="5638800" y="609598"/>
                </a:lnTo>
                <a:cubicBezTo>
                  <a:pt x="5638800" y="665711"/>
                  <a:pt x="5593311" y="711200"/>
                  <a:pt x="5537198" y="711200"/>
                </a:cubicBezTo>
                <a:lnTo>
                  <a:pt x="101602" y="711200"/>
                </a:lnTo>
                <a:cubicBezTo>
                  <a:pt x="45489" y="711200"/>
                  <a:pt x="0" y="665711"/>
                  <a:pt x="0" y="609598"/>
                </a:cubicBezTo>
                <a:lnTo>
                  <a:pt x="0" y="101602"/>
                </a:lnTo>
                <a:cubicBezTo>
                  <a:pt x="0" y="45526"/>
                  <a:pt x="45526" y="0"/>
                  <a:pt x="101602" y="0"/>
                </a:cubicBezTo>
                <a:close/>
              </a:path>
            </a:pathLst>
          </a:custGeom>
          <a:solidFill>
            <a:srgbClr val="7097E5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9"/>
          <p:cNvSpPr/>
          <p:nvPr/>
        </p:nvSpPr>
        <p:spPr>
          <a:xfrm>
            <a:off x="6491288" y="4965700"/>
            <a:ext cx="333375" cy="381000"/>
          </a:xfrm>
          <a:custGeom>
            <a:avLst/>
            <a:gdLst/>
            <a:ahLst/>
            <a:cxnLst/>
            <a:rect l="l" t="t" r="r" b="b"/>
            <a:pathLst>
              <a:path w="333375" h="381000">
                <a:moveTo>
                  <a:pt x="333375" y="153144"/>
                </a:moveTo>
                <a:cubicBezTo>
                  <a:pt x="322362" y="160437"/>
                  <a:pt x="309711" y="166315"/>
                  <a:pt x="296540" y="171004"/>
                </a:cubicBezTo>
                <a:cubicBezTo>
                  <a:pt x="261565" y="183505"/>
                  <a:pt x="215652" y="190500"/>
                  <a:pt x="166688" y="190500"/>
                </a:cubicBezTo>
                <a:cubicBezTo>
                  <a:pt x="117723" y="190500"/>
                  <a:pt x="71735" y="183431"/>
                  <a:pt x="36835" y="171004"/>
                </a:cubicBezTo>
                <a:cubicBezTo>
                  <a:pt x="23738" y="166315"/>
                  <a:pt x="11013" y="160437"/>
                  <a:pt x="0" y="153144"/>
                </a:cubicBezTo>
                <a:lnTo>
                  <a:pt x="0" y="214313"/>
                </a:lnTo>
                <a:cubicBezTo>
                  <a:pt x="0" y="247204"/>
                  <a:pt x="74637" y="273844"/>
                  <a:pt x="166688" y="273844"/>
                </a:cubicBezTo>
                <a:cubicBezTo>
                  <a:pt x="258738" y="273844"/>
                  <a:pt x="333375" y="247204"/>
                  <a:pt x="333375" y="214313"/>
                </a:cubicBezTo>
                <a:lnTo>
                  <a:pt x="333375" y="153144"/>
                </a:lnTo>
                <a:close/>
                <a:moveTo>
                  <a:pt x="333375" y="95250"/>
                </a:moveTo>
                <a:lnTo>
                  <a:pt x="333375" y="59531"/>
                </a:lnTo>
                <a:cubicBezTo>
                  <a:pt x="333375" y="26640"/>
                  <a:pt x="258738" y="0"/>
                  <a:pt x="166688" y="0"/>
                </a:cubicBezTo>
                <a:cubicBezTo>
                  <a:pt x="74637" y="0"/>
                  <a:pt x="0" y="26640"/>
                  <a:pt x="0" y="59531"/>
                </a:cubicBezTo>
                <a:lnTo>
                  <a:pt x="0" y="95250"/>
                </a:lnTo>
                <a:cubicBezTo>
                  <a:pt x="0" y="128141"/>
                  <a:pt x="74637" y="154781"/>
                  <a:pt x="166688" y="154781"/>
                </a:cubicBezTo>
                <a:cubicBezTo>
                  <a:pt x="258738" y="154781"/>
                  <a:pt x="333375" y="128141"/>
                  <a:pt x="333375" y="95250"/>
                </a:cubicBezTo>
                <a:close/>
                <a:moveTo>
                  <a:pt x="296540" y="290066"/>
                </a:moveTo>
                <a:cubicBezTo>
                  <a:pt x="261640" y="302493"/>
                  <a:pt x="215726" y="309563"/>
                  <a:pt x="166688" y="309563"/>
                </a:cubicBezTo>
                <a:cubicBezTo>
                  <a:pt x="117649" y="309563"/>
                  <a:pt x="71735" y="302493"/>
                  <a:pt x="36835" y="290066"/>
                </a:cubicBezTo>
                <a:cubicBezTo>
                  <a:pt x="23738" y="285378"/>
                  <a:pt x="11013" y="279499"/>
                  <a:pt x="0" y="272207"/>
                </a:cubicBezTo>
                <a:lnTo>
                  <a:pt x="0" y="321469"/>
                </a:lnTo>
                <a:cubicBezTo>
                  <a:pt x="0" y="354360"/>
                  <a:pt x="74637" y="381000"/>
                  <a:pt x="166688" y="381000"/>
                </a:cubicBezTo>
                <a:cubicBezTo>
                  <a:pt x="258738" y="381000"/>
                  <a:pt x="333375" y="354360"/>
                  <a:pt x="333375" y="321469"/>
                </a:cubicBezTo>
                <a:lnTo>
                  <a:pt x="333375" y="272207"/>
                </a:lnTo>
                <a:cubicBezTo>
                  <a:pt x="322362" y="279499"/>
                  <a:pt x="309711" y="285378"/>
                  <a:pt x="296540" y="290066"/>
                </a:cubicBezTo>
                <a:close/>
              </a:path>
            </a:pathLst>
          </a:custGeom>
          <a:solidFill>
            <a:srgbClr val="7097E5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0"/>
          <p:cNvSpPr/>
          <p:nvPr/>
        </p:nvSpPr>
        <p:spPr>
          <a:xfrm>
            <a:off x="7112000" y="5003800"/>
            <a:ext cx="45847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30000"/>
              </a:lnSpc>
              <a:buNone/>
            </a:pPr>
            <a:r>
              <a:rPr lang="en-US" sz="1600" b="1" dirty="0">
                <a:solidFill>
                  <a:srgbClr val="7097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存储:</a:t>
            </a:r>
            <a:r>
              <a:rPr lang="en-US" sz="1600" dirty="0">
                <a:solidFill>
                  <a:srgbClr val="37373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MySQL + MinIO对象存储。</a:t>
            </a:r>
            <a:endParaRPr lang="en-US" sz="1600" dirty="0"/>
          </a:p>
        </p:txBody>
      </p:sp>
      <p:pic>
        <p:nvPicPr>
          <p:cNvPr id="16" name="图片 15" descr="图示&#10;&#10;AI 生成的内容可能不正确。">
            <a:extLst>
              <a:ext uri="{FF2B5EF4-FFF2-40B4-BE49-F238E27FC236}">
                <a16:creationId xmlns:a16="http://schemas.microsoft.com/office/drawing/2014/main" id="{9349570B-6C1A-B759-665E-AB7E81F75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62" y="958590"/>
            <a:ext cx="3703405" cy="49408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A27FE-CBBA-A904-72BF-AE9D57C20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16-d2sggv61bb2p4onbonk0.jpg">
            <a:extLst>
              <a:ext uri="{FF2B5EF4-FFF2-40B4-BE49-F238E27FC236}">
                <a16:creationId xmlns:a16="http://schemas.microsoft.com/office/drawing/2014/main" id="{E7EA8F1B-DF3D-A9D5-C8ED-0A37C2BD6F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6"/>
          <a:stretch/>
        </p:blipFill>
        <p:spPr>
          <a:xfrm>
            <a:off x="0" y="0"/>
            <a:ext cx="12204700" cy="688467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AEC7075B-D69E-68D9-526F-47E6F63DF53D}"/>
              </a:ext>
            </a:extLst>
          </p:cNvPr>
          <p:cNvSpPr/>
          <p:nvPr/>
        </p:nvSpPr>
        <p:spPr>
          <a:xfrm>
            <a:off x="140676" y="107461"/>
            <a:ext cx="2244969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30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活动图</a:t>
            </a:r>
            <a:endParaRPr lang="en-US" sz="1600" dirty="0"/>
          </a:p>
        </p:txBody>
      </p:sp>
      <p:pic>
        <p:nvPicPr>
          <p:cNvPr id="20" name="Drawing 2">
            <a:extLst>
              <a:ext uri="{FF2B5EF4-FFF2-40B4-BE49-F238E27FC236}">
                <a16:creationId xmlns:a16="http://schemas.microsoft.com/office/drawing/2014/main" id="{B3EB95D6-BC69-7CC2-BC37-A7DA74FEFA7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71829" y="1401274"/>
            <a:ext cx="3067050" cy="3609975"/>
          </a:xfrm>
          <a:prstGeom prst="rect">
            <a:avLst/>
          </a:prstGeom>
        </p:spPr>
      </p:pic>
      <p:pic>
        <p:nvPicPr>
          <p:cNvPr id="21" name="Drawing 3">
            <a:extLst>
              <a:ext uri="{FF2B5EF4-FFF2-40B4-BE49-F238E27FC236}">
                <a16:creationId xmlns:a16="http://schemas.microsoft.com/office/drawing/2014/main" id="{088C4575-C3F1-943E-3D9F-24B7411E25D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770068" y="1448898"/>
            <a:ext cx="1876425" cy="3514725"/>
          </a:xfrm>
          <a:prstGeom prst="rect">
            <a:avLst/>
          </a:prstGeom>
        </p:spPr>
      </p:pic>
      <p:pic>
        <p:nvPicPr>
          <p:cNvPr id="22" name="Drawing 4">
            <a:extLst>
              <a:ext uri="{FF2B5EF4-FFF2-40B4-BE49-F238E27FC236}">
                <a16:creationId xmlns:a16="http://schemas.microsoft.com/office/drawing/2014/main" id="{38EEC1A4-8867-74F3-A98B-EE7251B7BC8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096000" y="1686657"/>
            <a:ext cx="2876550" cy="2933700"/>
          </a:xfrm>
          <a:prstGeom prst="rect">
            <a:avLst/>
          </a:prstGeom>
        </p:spPr>
      </p:pic>
      <p:pic>
        <p:nvPicPr>
          <p:cNvPr id="23" name="Drawing 5">
            <a:extLst>
              <a:ext uri="{FF2B5EF4-FFF2-40B4-BE49-F238E27FC236}">
                <a16:creationId xmlns:a16="http://schemas.microsoft.com/office/drawing/2014/main" id="{1AB01F83-F0A5-2ECC-C8DC-9ACFAE9AA284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555162" y="1639765"/>
            <a:ext cx="20669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580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09B87-6EE2-9D9C-94C9-0A4957384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16-d2sggv61bb2p4onbonk0.jpg">
            <a:extLst>
              <a:ext uri="{FF2B5EF4-FFF2-40B4-BE49-F238E27FC236}">
                <a16:creationId xmlns:a16="http://schemas.microsoft.com/office/drawing/2014/main" id="{C50C58C9-0D61-0A6E-2CE7-BD9B285DDD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6"/>
          <a:stretch/>
        </p:blipFill>
        <p:spPr>
          <a:xfrm>
            <a:off x="0" y="0"/>
            <a:ext cx="12204700" cy="688467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F9893F4E-8319-AB75-CC3D-6EEA01E7EF68}"/>
              </a:ext>
            </a:extLst>
          </p:cNvPr>
          <p:cNvSpPr/>
          <p:nvPr/>
        </p:nvSpPr>
        <p:spPr>
          <a:xfrm>
            <a:off x="140677" y="107461"/>
            <a:ext cx="302455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30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类图与用例图</a:t>
            </a:r>
            <a:endParaRPr lang="en-US" sz="1600" dirty="0"/>
          </a:p>
        </p:txBody>
      </p:sp>
      <p:pic>
        <p:nvPicPr>
          <p:cNvPr id="19" name="Drawing 1">
            <a:extLst>
              <a:ext uri="{FF2B5EF4-FFF2-40B4-BE49-F238E27FC236}">
                <a16:creationId xmlns:a16="http://schemas.microsoft.com/office/drawing/2014/main" id="{6E08242A-B40B-9E2A-973C-6A786881FA1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23900" y="616439"/>
            <a:ext cx="5257800" cy="6134100"/>
          </a:xfrm>
          <a:prstGeom prst="rect">
            <a:avLst/>
          </a:prstGeom>
        </p:spPr>
      </p:pic>
      <p:pic>
        <p:nvPicPr>
          <p:cNvPr id="5" name="图片 4" descr="图示&#10;&#10;AI 生成的内容可能不正确。">
            <a:extLst>
              <a:ext uri="{FF2B5EF4-FFF2-40B4-BE49-F238E27FC236}">
                <a16:creationId xmlns:a16="http://schemas.microsoft.com/office/drawing/2014/main" id="{35192E52-F2B3-9CDE-0C5B-13B5858E1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529" y="616439"/>
            <a:ext cx="3292079" cy="60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494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16-d2sggv61bb2p4onbonk0.jpg"/>
          <p:cNvPicPr>
            <a:picLocks noChangeAspect="1"/>
          </p:cNvPicPr>
          <p:nvPr/>
        </p:nvPicPr>
        <p:blipFill>
          <a:blip r:embed="rId3"/>
          <a:srcRect r="426"/>
          <a:stretch/>
        </p:blipFill>
        <p:spPr>
          <a:xfrm>
            <a:off x="0" y="0"/>
            <a:ext cx="12204700" cy="688467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254000"/>
            <a:ext cx="12192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30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部分重要流程处理逻辑</a:t>
            </a:r>
            <a:endParaRPr lang="en-US" sz="1600" dirty="0"/>
          </a:p>
        </p:txBody>
      </p:sp>
      <p:sp>
        <p:nvSpPr>
          <p:cNvPr id="4" name="Shape 1"/>
          <p:cNvSpPr/>
          <p:nvPr/>
        </p:nvSpPr>
        <p:spPr>
          <a:xfrm>
            <a:off x="254000" y="863600"/>
            <a:ext cx="11684000" cy="2816447"/>
          </a:xfrm>
          <a:custGeom>
            <a:avLst/>
            <a:gdLst/>
            <a:ahLst/>
            <a:cxnLst/>
            <a:rect l="l" t="t" r="r" b="b"/>
            <a:pathLst>
              <a:path w="5638800" h="5486400">
                <a:moveTo>
                  <a:pt x="152412" y="0"/>
                </a:moveTo>
                <a:lnTo>
                  <a:pt x="5486388" y="0"/>
                </a:lnTo>
                <a:cubicBezTo>
                  <a:pt x="5570563" y="0"/>
                  <a:pt x="5638800" y="68237"/>
                  <a:pt x="5638800" y="152412"/>
                </a:cubicBezTo>
                <a:lnTo>
                  <a:pt x="5638800" y="5333988"/>
                </a:lnTo>
                <a:cubicBezTo>
                  <a:pt x="5638800" y="5418163"/>
                  <a:pt x="5570563" y="5486400"/>
                  <a:pt x="5486388" y="5486400"/>
                </a:cubicBezTo>
                <a:lnTo>
                  <a:pt x="152412" y="5486400"/>
                </a:lnTo>
                <a:cubicBezTo>
                  <a:pt x="68237" y="5486400"/>
                  <a:pt x="0" y="5418163"/>
                  <a:pt x="0" y="5333988"/>
                </a:cubicBezTo>
                <a:lnTo>
                  <a:pt x="0" y="152412"/>
                </a:lnTo>
                <a:cubicBezTo>
                  <a:pt x="0" y="68294"/>
                  <a:pt x="68294" y="0"/>
                  <a:pt x="152412" y="0"/>
                </a:cubicBezTo>
                <a:close/>
              </a:path>
            </a:pathLst>
          </a:custGeom>
          <a:solidFill>
            <a:srgbClr val="5C7CB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" name="Shape 2"/>
          <p:cNvSpPr/>
          <p:nvPr/>
        </p:nvSpPr>
        <p:spPr>
          <a:xfrm>
            <a:off x="558800" y="1168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5C7CB3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Shape 3"/>
          <p:cNvSpPr/>
          <p:nvPr/>
        </p:nvSpPr>
        <p:spPr>
          <a:xfrm>
            <a:off x="711200" y="1320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76200" y="190500"/>
                </a:moveTo>
                <a:lnTo>
                  <a:pt x="14585" y="190500"/>
                </a:lnTo>
                <a:cubicBezTo>
                  <a:pt x="-238" y="190500"/>
                  <a:pt x="-9346" y="174367"/>
                  <a:pt x="-1726" y="161627"/>
                </a:cubicBezTo>
                <a:lnTo>
                  <a:pt x="29766" y="109121"/>
                </a:lnTo>
                <a:cubicBezTo>
                  <a:pt x="34945" y="100489"/>
                  <a:pt x="44232" y="95250"/>
                  <a:pt x="54293" y="95250"/>
                </a:cubicBezTo>
                <a:lnTo>
                  <a:pt x="110847" y="95250"/>
                </a:lnTo>
                <a:cubicBezTo>
                  <a:pt x="156150" y="18514"/>
                  <a:pt x="223718" y="14645"/>
                  <a:pt x="268903" y="21253"/>
                </a:cubicBezTo>
                <a:cubicBezTo>
                  <a:pt x="276523" y="22384"/>
                  <a:pt x="282476" y="28337"/>
                  <a:pt x="283547" y="35897"/>
                </a:cubicBezTo>
                <a:cubicBezTo>
                  <a:pt x="290155" y="81082"/>
                  <a:pt x="286286" y="148650"/>
                  <a:pt x="209550" y="193953"/>
                </a:cubicBezTo>
                <a:lnTo>
                  <a:pt x="209550" y="250508"/>
                </a:lnTo>
                <a:cubicBezTo>
                  <a:pt x="209550" y="260568"/>
                  <a:pt x="204311" y="269855"/>
                  <a:pt x="195679" y="275034"/>
                </a:cubicBezTo>
                <a:lnTo>
                  <a:pt x="143173" y="306526"/>
                </a:lnTo>
                <a:cubicBezTo>
                  <a:pt x="130493" y="314146"/>
                  <a:pt x="114300" y="304979"/>
                  <a:pt x="114300" y="290215"/>
                </a:cubicBezTo>
                <a:lnTo>
                  <a:pt x="114300" y="228600"/>
                </a:lnTo>
                <a:cubicBezTo>
                  <a:pt x="114300" y="207585"/>
                  <a:pt x="97215" y="190500"/>
                  <a:pt x="76200" y="190500"/>
                </a:cubicBezTo>
                <a:lnTo>
                  <a:pt x="76140" y="190500"/>
                </a:lnTo>
                <a:close/>
                <a:moveTo>
                  <a:pt x="238125" y="95250"/>
                </a:moveTo>
                <a:cubicBezTo>
                  <a:pt x="238125" y="79479"/>
                  <a:pt x="225321" y="66675"/>
                  <a:pt x="209550" y="66675"/>
                </a:cubicBezTo>
                <a:cubicBezTo>
                  <a:pt x="193779" y="66675"/>
                  <a:pt x="180975" y="79479"/>
                  <a:pt x="180975" y="95250"/>
                </a:cubicBezTo>
                <a:cubicBezTo>
                  <a:pt x="180975" y="111021"/>
                  <a:pt x="193779" y="123825"/>
                  <a:pt x="209550" y="123825"/>
                </a:cubicBezTo>
                <a:cubicBezTo>
                  <a:pt x="225321" y="123825"/>
                  <a:pt x="238125" y="111021"/>
                  <a:pt x="238125" y="95250"/>
                </a:cubicBezTo>
                <a:close/>
              </a:path>
            </a:pathLst>
          </a:custGeom>
          <a:solidFill>
            <a:srgbClr val="5C7CB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Text 4"/>
          <p:cNvSpPr/>
          <p:nvPr/>
        </p:nvSpPr>
        <p:spPr>
          <a:xfrm>
            <a:off x="1371600" y="1270000"/>
            <a:ext cx="2438400" cy="4305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zh-CN" altLang="en-US" sz="24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用户认证模块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254000" y="3935975"/>
            <a:ext cx="11684000" cy="2713681"/>
          </a:xfrm>
          <a:custGeom>
            <a:avLst/>
            <a:gdLst/>
            <a:ahLst/>
            <a:cxnLst/>
            <a:rect l="l" t="t" r="r" b="b"/>
            <a:pathLst>
              <a:path w="5638800" h="5486400">
                <a:moveTo>
                  <a:pt x="152412" y="0"/>
                </a:moveTo>
                <a:lnTo>
                  <a:pt x="5486388" y="0"/>
                </a:lnTo>
                <a:cubicBezTo>
                  <a:pt x="5570563" y="0"/>
                  <a:pt x="5638800" y="68237"/>
                  <a:pt x="5638800" y="152412"/>
                </a:cubicBezTo>
                <a:lnTo>
                  <a:pt x="5638800" y="5333988"/>
                </a:lnTo>
                <a:cubicBezTo>
                  <a:pt x="5638800" y="5418163"/>
                  <a:pt x="5570563" y="5486400"/>
                  <a:pt x="5486388" y="5486400"/>
                </a:cubicBezTo>
                <a:lnTo>
                  <a:pt x="152412" y="5486400"/>
                </a:lnTo>
                <a:cubicBezTo>
                  <a:pt x="68237" y="5486400"/>
                  <a:pt x="0" y="5418163"/>
                  <a:pt x="0" y="5333988"/>
                </a:cubicBezTo>
                <a:lnTo>
                  <a:pt x="0" y="152412"/>
                </a:lnTo>
                <a:cubicBezTo>
                  <a:pt x="0" y="68294"/>
                  <a:pt x="68294" y="0"/>
                  <a:pt x="152412" y="0"/>
                </a:cubicBezTo>
                <a:close/>
              </a:path>
            </a:pathLst>
          </a:custGeom>
          <a:solidFill>
            <a:srgbClr val="8FA7D0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Shape 9"/>
          <p:cNvSpPr/>
          <p:nvPr/>
        </p:nvSpPr>
        <p:spPr>
          <a:xfrm>
            <a:off x="591879" y="4163734"/>
            <a:ext cx="609600" cy="65709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8FA7D0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10"/>
          <p:cNvSpPr/>
          <p:nvPr/>
        </p:nvSpPr>
        <p:spPr>
          <a:xfrm>
            <a:off x="744279" y="4316133"/>
            <a:ext cx="304800" cy="328545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cubicBezTo>
                  <a:pt x="155138" y="0"/>
                  <a:pt x="157877" y="595"/>
                  <a:pt x="160377" y="1726"/>
                </a:cubicBezTo>
                <a:lnTo>
                  <a:pt x="272534" y="49292"/>
                </a:lnTo>
                <a:cubicBezTo>
                  <a:pt x="285631" y="54828"/>
                  <a:pt x="295394" y="67747"/>
                  <a:pt x="295335" y="83344"/>
                </a:cubicBezTo>
                <a:cubicBezTo>
                  <a:pt x="295037" y="142399"/>
                  <a:pt x="270748" y="250448"/>
                  <a:pt x="168176" y="299561"/>
                </a:cubicBezTo>
                <a:cubicBezTo>
                  <a:pt x="158234" y="304324"/>
                  <a:pt x="146685" y="304324"/>
                  <a:pt x="136743" y="299561"/>
                </a:cubicBezTo>
                <a:cubicBezTo>
                  <a:pt x="34111" y="250448"/>
                  <a:pt x="9882" y="142399"/>
                  <a:pt x="9585" y="83344"/>
                </a:cubicBezTo>
                <a:cubicBezTo>
                  <a:pt x="9525" y="67747"/>
                  <a:pt x="19288" y="54828"/>
                  <a:pt x="32385" y="49292"/>
                </a:cubicBezTo>
                <a:lnTo>
                  <a:pt x="144482" y="1726"/>
                </a:lnTo>
                <a:cubicBezTo>
                  <a:pt x="146983" y="595"/>
                  <a:pt x="149662" y="0"/>
                  <a:pt x="152400" y="0"/>
                </a:cubicBezTo>
                <a:close/>
                <a:moveTo>
                  <a:pt x="152400" y="39767"/>
                </a:moveTo>
                <a:lnTo>
                  <a:pt x="152400" y="264855"/>
                </a:lnTo>
                <a:cubicBezTo>
                  <a:pt x="234553" y="225088"/>
                  <a:pt x="256639" y="136981"/>
                  <a:pt x="257175" y="84237"/>
                </a:cubicBezTo>
                <a:lnTo>
                  <a:pt x="152400" y="39826"/>
                </a:lnTo>
                <a:lnTo>
                  <a:pt x="152400" y="39826"/>
                </a:lnTo>
                <a:close/>
              </a:path>
            </a:pathLst>
          </a:custGeom>
          <a:solidFill>
            <a:srgbClr val="8FA7D0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1"/>
          <p:cNvSpPr/>
          <p:nvPr/>
        </p:nvSpPr>
        <p:spPr>
          <a:xfrm>
            <a:off x="1404679" y="4265334"/>
            <a:ext cx="2085088" cy="4380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zh-CN" altLang="en-US" sz="2400" dirty="0">
                <a:solidFill>
                  <a:srgbClr val="8FA7D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课程信息模块</a:t>
            </a:r>
            <a:endParaRPr lang="en-US" sz="1600" dirty="0"/>
          </a:p>
        </p:txBody>
      </p:sp>
      <p:pic>
        <p:nvPicPr>
          <p:cNvPr id="19" name="Drawing 3">
            <a:extLst>
              <a:ext uri="{FF2B5EF4-FFF2-40B4-BE49-F238E27FC236}">
                <a16:creationId xmlns:a16="http://schemas.microsoft.com/office/drawing/2014/main" id="{67886BD3-F068-7385-500F-60037CF32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878" y="862413"/>
            <a:ext cx="7231061" cy="2816446"/>
          </a:xfrm>
          <a:prstGeom prst="rect">
            <a:avLst/>
          </a:prstGeom>
        </p:spPr>
      </p:pic>
      <p:pic>
        <p:nvPicPr>
          <p:cNvPr id="20" name="Drawing 4">
            <a:extLst>
              <a:ext uri="{FF2B5EF4-FFF2-40B4-BE49-F238E27FC236}">
                <a16:creationId xmlns:a16="http://schemas.microsoft.com/office/drawing/2014/main" id="{65FD09EC-417D-357B-4B7F-1FCD55B68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878" y="3935975"/>
            <a:ext cx="6064582" cy="271368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44731-AE88-A869-53DA-F88515C35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slides_tmpl/image/25-09-04-11:33:16-d2sggv61bb2p4onbonk0.jpg">
            <a:extLst>
              <a:ext uri="{FF2B5EF4-FFF2-40B4-BE49-F238E27FC236}">
                <a16:creationId xmlns:a16="http://schemas.microsoft.com/office/drawing/2014/main" id="{F176DFC1-0D51-AE8B-54A4-E06EA4F816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26"/>
          <a:stretch/>
        </p:blipFill>
        <p:spPr>
          <a:xfrm>
            <a:off x="0" y="0"/>
            <a:ext cx="12204700" cy="688467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6E5FCAC0-28C8-CFDA-F88D-A1AD106BDDA9}"/>
              </a:ext>
            </a:extLst>
          </p:cNvPr>
          <p:cNvSpPr/>
          <p:nvPr/>
        </p:nvSpPr>
        <p:spPr>
          <a:xfrm>
            <a:off x="0" y="254000"/>
            <a:ext cx="121920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zh-CN" altLang="en-US" sz="30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部分重要流程处理逻辑</a:t>
            </a:r>
            <a:endParaRPr lang="en-US" sz="1600" dirty="0"/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4053F564-3A12-378D-0EC8-7520B070933C}"/>
              </a:ext>
            </a:extLst>
          </p:cNvPr>
          <p:cNvSpPr/>
          <p:nvPr/>
        </p:nvSpPr>
        <p:spPr>
          <a:xfrm>
            <a:off x="254000" y="863600"/>
            <a:ext cx="11684000" cy="2816447"/>
          </a:xfrm>
          <a:custGeom>
            <a:avLst/>
            <a:gdLst/>
            <a:ahLst/>
            <a:cxnLst/>
            <a:rect l="l" t="t" r="r" b="b"/>
            <a:pathLst>
              <a:path w="5638800" h="5486400">
                <a:moveTo>
                  <a:pt x="152412" y="0"/>
                </a:moveTo>
                <a:lnTo>
                  <a:pt x="5486388" y="0"/>
                </a:lnTo>
                <a:cubicBezTo>
                  <a:pt x="5570563" y="0"/>
                  <a:pt x="5638800" y="68237"/>
                  <a:pt x="5638800" y="152412"/>
                </a:cubicBezTo>
                <a:lnTo>
                  <a:pt x="5638800" y="5333988"/>
                </a:lnTo>
                <a:cubicBezTo>
                  <a:pt x="5638800" y="5418163"/>
                  <a:pt x="5570563" y="5486400"/>
                  <a:pt x="5486388" y="5486400"/>
                </a:cubicBezTo>
                <a:lnTo>
                  <a:pt x="152412" y="5486400"/>
                </a:lnTo>
                <a:cubicBezTo>
                  <a:pt x="68237" y="5486400"/>
                  <a:pt x="0" y="5418163"/>
                  <a:pt x="0" y="5333988"/>
                </a:cubicBezTo>
                <a:lnTo>
                  <a:pt x="0" y="152412"/>
                </a:lnTo>
                <a:cubicBezTo>
                  <a:pt x="0" y="68294"/>
                  <a:pt x="68294" y="0"/>
                  <a:pt x="152412" y="0"/>
                </a:cubicBezTo>
                <a:close/>
              </a:path>
            </a:pathLst>
          </a:custGeom>
          <a:solidFill>
            <a:srgbClr val="5C7CB3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372ECC2C-82BD-D541-3BD2-92BC53D74A19}"/>
              </a:ext>
            </a:extLst>
          </p:cNvPr>
          <p:cNvSpPr/>
          <p:nvPr/>
        </p:nvSpPr>
        <p:spPr>
          <a:xfrm>
            <a:off x="558800" y="1168400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5C7CB3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1566110A-50F5-A6CD-D473-7EF8F22922CF}"/>
              </a:ext>
            </a:extLst>
          </p:cNvPr>
          <p:cNvSpPr/>
          <p:nvPr/>
        </p:nvSpPr>
        <p:spPr>
          <a:xfrm>
            <a:off x="711200" y="1320800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76200" y="190500"/>
                </a:moveTo>
                <a:lnTo>
                  <a:pt x="14585" y="190500"/>
                </a:lnTo>
                <a:cubicBezTo>
                  <a:pt x="-238" y="190500"/>
                  <a:pt x="-9346" y="174367"/>
                  <a:pt x="-1726" y="161627"/>
                </a:cubicBezTo>
                <a:lnTo>
                  <a:pt x="29766" y="109121"/>
                </a:lnTo>
                <a:cubicBezTo>
                  <a:pt x="34945" y="100489"/>
                  <a:pt x="44232" y="95250"/>
                  <a:pt x="54293" y="95250"/>
                </a:cubicBezTo>
                <a:lnTo>
                  <a:pt x="110847" y="95250"/>
                </a:lnTo>
                <a:cubicBezTo>
                  <a:pt x="156150" y="18514"/>
                  <a:pt x="223718" y="14645"/>
                  <a:pt x="268903" y="21253"/>
                </a:cubicBezTo>
                <a:cubicBezTo>
                  <a:pt x="276523" y="22384"/>
                  <a:pt x="282476" y="28337"/>
                  <a:pt x="283547" y="35897"/>
                </a:cubicBezTo>
                <a:cubicBezTo>
                  <a:pt x="290155" y="81082"/>
                  <a:pt x="286286" y="148650"/>
                  <a:pt x="209550" y="193953"/>
                </a:cubicBezTo>
                <a:lnTo>
                  <a:pt x="209550" y="250508"/>
                </a:lnTo>
                <a:cubicBezTo>
                  <a:pt x="209550" y="260568"/>
                  <a:pt x="204311" y="269855"/>
                  <a:pt x="195679" y="275034"/>
                </a:cubicBezTo>
                <a:lnTo>
                  <a:pt x="143173" y="306526"/>
                </a:lnTo>
                <a:cubicBezTo>
                  <a:pt x="130493" y="314146"/>
                  <a:pt x="114300" y="304979"/>
                  <a:pt x="114300" y="290215"/>
                </a:cubicBezTo>
                <a:lnTo>
                  <a:pt x="114300" y="228600"/>
                </a:lnTo>
                <a:cubicBezTo>
                  <a:pt x="114300" y="207585"/>
                  <a:pt x="97215" y="190500"/>
                  <a:pt x="76200" y="190500"/>
                </a:cubicBezTo>
                <a:lnTo>
                  <a:pt x="76140" y="190500"/>
                </a:lnTo>
                <a:close/>
                <a:moveTo>
                  <a:pt x="238125" y="95250"/>
                </a:moveTo>
                <a:cubicBezTo>
                  <a:pt x="238125" y="79479"/>
                  <a:pt x="225321" y="66675"/>
                  <a:pt x="209550" y="66675"/>
                </a:cubicBezTo>
                <a:cubicBezTo>
                  <a:pt x="193779" y="66675"/>
                  <a:pt x="180975" y="79479"/>
                  <a:pt x="180975" y="95250"/>
                </a:cubicBezTo>
                <a:cubicBezTo>
                  <a:pt x="180975" y="111021"/>
                  <a:pt x="193779" y="123825"/>
                  <a:pt x="209550" y="123825"/>
                </a:cubicBezTo>
                <a:cubicBezTo>
                  <a:pt x="225321" y="123825"/>
                  <a:pt x="238125" y="111021"/>
                  <a:pt x="238125" y="95250"/>
                </a:cubicBezTo>
                <a:close/>
              </a:path>
            </a:pathLst>
          </a:custGeom>
          <a:solidFill>
            <a:srgbClr val="5C7CB3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15C7E17F-6C49-756F-60A4-19EBB1B7D433}"/>
              </a:ext>
            </a:extLst>
          </p:cNvPr>
          <p:cNvSpPr/>
          <p:nvPr/>
        </p:nvSpPr>
        <p:spPr>
          <a:xfrm>
            <a:off x="1371600" y="1270000"/>
            <a:ext cx="2438400" cy="4305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zh-CN" altLang="en-US" sz="2400" dirty="0">
                <a:solidFill>
                  <a:srgbClr val="5C7CB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资源分享模块</a:t>
            </a:r>
            <a:endParaRPr lang="en-US" sz="1600" dirty="0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1CF308C7-2D5F-3E12-E026-D87B10FE615B}"/>
              </a:ext>
            </a:extLst>
          </p:cNvPr>
          <p:cNvSpPr/>
          <p:nvPr/>
        </p:nvSpPr>
        <p:spPr>
          <a:xfrm>
            <a:off x="254000" y="3935975"/>
            <a:ext cx="11684000" cy="2713681"/>
          </a:xfrm>
          <a:custGeom>
            <a:avLst/>
            <a:gdLst/>
            <a:ahLst/>
            <a:cxnLst/>
            <a:rect l="l" t="t" r="r" b="b"/>
            <a:pathLst>
              <a:path w="5638800" h="5486400">
                <a:moveTo>
                  <a:pt x="152412" y="0"/>
                </a:moveTo>
                <a:lnTo>
                  <a:pt x="5486388" y="0"/>
                </a:lnTo>
                <a:cubicBezTo>
                  <a:pt x="5570563" y="0"/>
                  <a:pt x="5638800" y="68237"/>
                  <a:pt x="5638800" y="152412"/>
                </a:cubicBezTo>
                <a:lnTo>
                  <a:pt x="5638800" y="5333988"/>
                </a:lnTo>
                <a:cubicBezTo>
                  <a:pt x="5638800" y="5418163"/>
                  <a:pt x="5570563" y="5486400"/>
                  <a:pt x="5486388" y="5486400"/>
                </a:cubicBezTo>
                <a:lnTo>
                  <a:pt x="152412" y="5486400"/>
                </a:lnTo>
                <a:cubicBezTo>
                  <a:pt x="68237" y="5486400"/>
                  <a:pt x="0" y="5418163"/>
                  <a:pt x="0" y="5333988"/>
                </a:cubicBezTo>
                <a:lnTo>
                  <a:pt x="0" y="152412"/>
                </a:lnTo>
                <a:cubicBezTo>
                  <a:pt x="0" y="68294"/>
                  <a:pt x="68294" y="0"/>
                  <a:pt x="152412" y="0"/>
                </a:cubicBezTo>
                <a:close/>
              </a:path>
            </a:pathLst>
          </a:custGeom>
          <a:solidFill>
            <a:srgbClr val="8FA7D0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Shape 9">
            <a:extLst>
              <a:ext uri="{FF2B5EF4-FFF2-40B4-BE49-F238E27FC236}">
                <a16:creationId xmlns:a16="http://schemas.microsoft.com/office/drawing/2014/main" id="{D91AA1D4-494C-EC9F-8118-C40B63651B51}"/>
              </a:ext>
            </a:extLst>
          </p:cNvPr>
          <p:cNvSpPr/>
          <p:nvPr/>
        </p:nvSpPr>
        <p:spPr>
          <a:xfrm>
            <a:off x="591879" y="4163734"/>
            <a:ext cx="609600" cy="65709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304800" y="0"/>
                </a:lnTo>
                <a:cubicBezTo>
                  <a:pt x="473024" y="0"/>
                  <a:pt x="609600" y="136576"/>
                  <a:pt x="609600" y="304800"/>
                </a:cubicBezTo>
                <a:lnTo>
                  <a:pt x="609600" y="304800"/>
                </a:lnTo>
                <a:cubicBezTo>
                  <a:pt x="609600" y="473024"/>
                  <a:pt x="473024" y="609600"/>
                  <a:pt x="304800" y="609600"/>
                </a:cubicBezTo>
                <a:lnTo>
                  <a:pt x="304800" y="609600"/>
                </a:lnTo>
                <a:cubicBezTo>
                  <a:pt x="136576" y="609600"/>
                  <a:pt x="0" y="473024"/>
                  <a:pt x="0" y="304800"/>
                </a:cubicBezTo>
                <a:lnTo>
                  <a:pt x="0" y="304800"/>
                </a:lnTo>
                <a:cubicBezTo>
                  <a:pt x="0" y="136576"/>
                  <a:pt x="136576" y="0"/>
                  <a:pt x="304800" y="0"/>
                </a:cubicBezTo>
                <a:close/>
              </a:path>
            </a:pathLst>
          </a:custGeom>
          <a:solidFill>
            <a:srgbClr val="8FA7D0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10">
            <a:extLst>
              <a:ext uri="{FF2B5EF4-FFF2-40B4-BE49-F238E27FC236}">
                <a16:creationId xmlns:a16="http://schemas.microsoft.com/office/drawing/2014/main" id="{2AD2CD6B-D06A-2120-E091-26C113205F41}"/>
              </a:ext>
            </a:extLst>
          </p:cNvPr>
          <p:cNvSpPr/>
          <p:nvPr/>
        </p:nvSpPr>
        <p:spPr>
          <a:xfrm>
            <a:off x="744279" y="4316133"/>
            <a:ext cx="304800" cy="328545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cubicBezTo>
                  <a:pt x="155138" y="0"/>
                  <a:pt x="157877" y="595"/>
                  <a:pt x="160377" y="1726"/>
                </a:cubicBezTo>
                <a:lnTo>
                  <a:pt x="272534" y="49292"/>
                </a:lnTo>
                <a:cubicBezTo>
                  <a:pt x="285631" y="54828"/>
                  <a:pt x="295394" y="67747"/>
                  <a:pt x="295335" y="83344"/>
                </a:cubicBezTo>
                <a:cubicBezTo>
                  <a:pt x="295037" y="142399"/>
                  <a:pt x="270748" y="250448"/>
                  <a:pt x="168176" y="299561"/>
                </a:cubicBezTo>
                <a:cubicBezTo>
                  <a:pt x="158234" y="304324"/>
                  <a:pt x="146685" y="304324"/>
                  <a:pt x="136743" y="299561"/>
                </a:cubicBezTo>
                <a:cubicBezTo>
                  <a:pt x="34111" y="250448"/>
                  <a:pt x="9882" y="142399"/>
                  <a:pt x="9585" y="83344"/>
                </a:cubicBezTo>
                <a:cubicBezTo>
                  <a:pt x="9525" y="67747"/>
                  <a:pt x="19288" y="54828"/>
                  <a:pt x="32385" y="49292"/>
                </a:cubicBezTo>
                <a:lnTo>
                  <a:pt x="144482" y="1726"/>
                </a:lnTo>
                <a:cubicBezTo>
                  <a:pt x="146983" y="595"/>
                  <a:pt x="149662" y="0"/>
                  <a:pt x="152400" y="0"/>
                </a:cubicBezTo>
                <a:close/>
                <a:moveTo>
                  <a:pt x="152400" y="39767"/>
                </a:moveTo>
                <a:lnTo>
                  <a:pt x="152400" y="264855"/>
                </a:lnTo>
                <a:cubicBezTo>
                  <a:pt x="234553" y="225088"/>
                  <a:pt x="256639" y="136981"/>
                  <a:pt x="257175" y="84237"/>
                </a:cubicBezTo>
                <a:lnTo>
                  <a:pt x="152400" y="39826"/>
                </a:lnTo>
                <a:lnTo>
                  <a:pt x="152400" y="39826"/>
                </a:lnTo>
                <a:close/>
              </a:path>
            </a:pathLst>
          </a:custGeom>
          <a:solidFill>
            <a:srgbClr val="8FA7D0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10F8D99A-27CB-35DF-47D4-3207658AD371}"/>
              </a:ext>
            </a:extLst>
          </p:cNvPr>
          <p:cNvSpPr/>
          <p:nvPr/>
        </p:nvSpPr>
        <p:spPr>
          <a:xfrm>
            <a:off x="1404679" y="4265334"/>
            <a:ext cx="2085088" cy="4380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0000"/>
              </a:lnSpc>
              <a:buNone/>
            </a:pPr>
            <a:r>
              <a:rPr lang="zh-CN" altLang="en-US" sz="2400" dirty="0">
                <a:solidFill>
                  <a:srgbClr val="8FA7D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个人中心模块</a:t>
            </a:r>
            <a:endParaRPr lang="en-US" sz="1600" dirty="0"/>
          </a:p>
        </p:txBody>
      </p:sp>
      <p:pic>
        <p:nvPicPr>
          <p:cNvPr id="8" name="Drawing 5">
            <a:extLst>
              <a:ext uri="{FF2B5EF4-FFF2-40B4-BE49-F238E27FC236}">
                <a16:creationId xmlns:a16="http://schemas.microsoft.com/office/drawing/2014/main" id="{FFA8D023-797A-0A50-B97D-A6AAB6D8A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878" y="863600"/>
            <a:ext cx="6759470" cy="2816446"/>
          </a:xfrm>
          <a:prstGeom prst="rect">
            <a:avLst/>
          </a:prstGeom>
        </p:spPr>
      </p:pic>
      <p:pic>
        <p:nvPicPr>
          <p:cNvPr id="10" name="Drawing 6">
            <a:extLst>
              <a:ext uri="{FF2B5EF4-FFF2-40B4-BE49-F238E27FC236}">
                <a16:creationId xmlns:a16="http://schemas.microsoft.com/office/drawing/2014/main" id="{7DED7750-B338-FF76-2B3A-09AB2B74C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3878" y="3935974"/>
            <a:ext cx="6189886" cy="271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7410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1132</Words>
  <Application>Microsoft Office PowerPoint</Application>
  <PresentationFormat>宽屏</PresentationFormat>
  <Paragraphs>116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3" baseType="lpstr">
      <vt:lpstr>Arial</vt:lpstr>
      <vt:lpstr>MiSans</vt:lpstr>
      <vt:lpstr>Noto Sans SC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选课参谋：需求全景图</dc:title>
  <dc:subject>选课参谋：需求全景图</dc:subject>
  <dc:creator>Kimi</dc:creator>
  <cp:lastModifiedBy>Siyu Tao</cp:lastModifiedBy>
  <cp:revision>22</cp:revision>
  <dcterms:created xsi:type="dcterms:W3CDTF">2025-10-12T16:11:16Z</dcterms:created>
  <dcterms:modified xsi:type="dcterms:W3CDTF">2025-10-20T15:31:38Z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{"Label":"选课参谋：需求全景图","ContentProducer":"001191110108MACG2KBH8F10000","ProduceID":"d3lspp2n7545cluioong","ReservedCode1":"","ContentPropagator":"001191110108MACG2KBH8F20000","PropagateID":"d3lspp2n7545cluioong","ReservedCode2":""}</vt:lpwstr>
  </property>
</Properties>
</file>