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410" r:id="rId3"/>
    <p:sldId id="409" r:id="rId5"/>
    <p:sldId id="396" r:id="rId6"/>
    <p:sldId id="397" r:id="rId7"/>
    <p:sldId id="398" r:id="rId8"/>
    <p:sldId id="399" r:id="rId9"/>
    <p:sldId id="400" r:id="rId10"/>
    <p:sldId id="402" r:id="rId11"/>
    <p:sldId id="403" r:id="rId12"/>
    <p:sldId id="404" r:id="rId13"/>
    <p:sldId id="405" r:id="rId14"/>
    <p:sldId id="393" r:id="rId15"/>
    <p:sldId id="395" r:id="rId16"/>
    <p:sldId id="406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20180828a" initials="2" lastIdx="4" clrIdx="0"/>
  <p:cmAuthor id="1" name="沈 欣悦" initials="沈" lastIdx="1" clrIdx="0"/>
  <p:cmAuthor id="2" name="作者" initials="A" lastIdx="0" clrIdx="1"/>
  <p:cmAuthor id="3" name="Dell" initials="D" lastIdx="1" clrIdx="2"/>
  <p:cmAuthor id="4" name="zghni" initials="z" lastIdx="1" clrIdx="3"/>
  <p:cmAuthor id="6" name="chenwenjing" initials="c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3968" autoAdjust="0"/>
  </p:normalViewPr>
  <p:slideViewPr>
    <p:cSldViewPr snapToGrid="0">
      <p:cViewPr varScale="1">
        <p:scale>
          <a:sx n="89" d="100"/>
          <a:sy n="89" d="100"/>
        </p:scale>
        <p:origin x="28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B3680-E5A3-400D-85CF-A550B5E364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6E6E5-7668-4EEF-A77C-431C5AE61C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6E6E5-7668-4EEF-A77C-431C5AE61C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AFCB-AEEE-443D-8AF2-DDCBBAB8E55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C0CB-E2C4-49CE-A5DC-CE0ABD9FF1C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D7EED-8E66-4361-9BBB-4A6EC86BA7C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58AD-AD51-434A-B399-0C774EEA1401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4029D-4740-45F8-9602-D83637C5962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6A3C-E355-49F6-BC5A-FC14D9F89ED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7D71B-3AE7-4A20-83E5-EE972329C49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90E6-51DE-40B2-A9A3-A3903874309D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35ED4-16FA-4BF0-BA6A-00E512C97599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ED8-4ACF-4B45-8672-8BB8D05B0271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7F30-2FCF-480F-9B5B-E8CC3B8AA38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0379-36CD-4226-8D49-3A8406CB8C1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966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FA34-3331-43EB-8D25-5E71EBC8F04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5.tiff"/><Relationship Id="rId7" Type="http://schemas.openxmlformats.org/officeDocument/2006/relationships/tags" Target="../tags/tag3.xml"/><Relationship Id="rId6" Type="http://schemas.openxmlformats.org/officeDocument/2006/relationships/image" Target="../media/image4.emf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tiff"/><Relationship Id="rId4" Type="http://schemas.openxmlformats.org/officeDocument/2006/relationships/tags" Target="../tags/tag23.xml"/><Relationship Id="rId3" Type="http://schemas.openxmlformats.org/officeDocument/2006/relationships/image" Target="../media/image4.emf"/><Relationship Id="rId2" Type="http://schemas.openxmlformats.org/officeDocument/2006/relationships/tags" Target="../tags/tag2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tags" Target="../tags/tag25.xml"/><Relationship Id="rId4" Type="http://schemas.openxmlformats.org/officeDocument/2006/relationships/image" Target="../media/image4.emf"/><Relationship Id="rId3" Type="http://schemas.openxmlformats.org/officeDocument/2006/relationships/tags" Target="../tags/tag24.xml"/><Relationship Id="rId2" Type="http://schemas.openxmlformats.org/officeDocument/2006/relationships/image" Target="../media/image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4" Type="http://schemas.openxmlformats.org/officeDocument/2006/relationships/image" Target="../media/image5.tiff"/><Relationship Id="rId3" Type="http://schemas.openxmlformats.org/officeDocument/2006/relationships/tags" Target="../tags/tag27.xml"/><Relationship Id="rId2" Type="http://schemas.openxmlformats.org/officeDocument/2006/relationships/image" Target="../media/image4.emf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tags" Target="../tags/tag30.xml"/><Relationship Id="rId3" Type="http://schemas.openxmlformats.org/officeDocument/2006/relationships/image" Target="../media/image4.emf"/><Relationship Id="rId2" Type="http://schemas.openxmlformats.org/officeDocument/2006/relationships/tags" Target="../tags/tag29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3" Type="http://schemas.openxmlformats.org/officeDocument/2006/relationships/tags" Target="../tags/tag32.xml"/><Relationship Id="rId2" Type="http://schemas.openxmlformats.org/officeDocument/2006/relationships/image" Target="../media/image4.emf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tags" Target="../tags/tag5.xml"/><Relationship Id="rId3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3" Type="http://schemas.openxmlformats.org/officeDocument/2006/relationships/tags" Target="../tags/tag7.xml"/><Relationship Id="rId2" Type="http://schemas.openxmlformats.org/officeDocument/2006/relationships/image" Target="../media/image4.emf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3" Type="http://schemas.openxmlformats.org/officeDocument/2006/relationships/tags" Target="../tags/tag9.xml"/><Relationship Id="rId2" Type="http://schemas.openxmlformats.org/officeDocument/2006/relationships/image" Target="../media/image4.emf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3" Type="http://schemas.openxmlformats.org/officeDocument/2006/relationships/tags" Target="../tags/tag13.xml"/><Relationship Id="rId2" Type="http://schemas.openxmlformats.org/officeDocument/2006/relationships/image" Target="../media/image4.emf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3" Type="http://schemas.openxmlformats.org/officeDocument/2006/relationships/tags" Target="../tags/tag15.xml"/><Relationship Id="rId2" Type="http://schemas.openxmlformats.org/officeDocument/2006/relationships/image" Target="../media/image4.emf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3" Type="http://schemas.openxmlformats.org/officeDocument/2006/relationships/tags" Target="../tags/tag17.xml"/><Relationship Id="rId2" Type="http://schemas.openxmlformats.org/officeDocument/2006/relationships/image" Target="../media/image4.emf"/><Relationship Id="rId1" Type="http://schemas.openxmlformats.org/officeDocument/2006/relationships/tags" Target="../tags/tag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5.tiff"/><Relationship Id="rId5" Type="http://schemas.openxmlformats.org/officeDocument/2006/relationships/tags" Target="../tags/tag19.xml"/><Relationship Id="rId4" Type="http://schemas.openxmlformats.org/officeDocument/2006/relationships/image" Target="../media/image4.emf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tags" Target="../tags/tag21.xml"/><Relationship Id="rId4" Type="http://schemas.openxmlformats.org/officeDocument/2006/relationships/image" Target="../media/image4.emf"/><Relationship Id="rId3" Type="http://schemas.openxmlformats.org/officeDocument/2006/relationships/tags" Target="../tags/tag20.xml"/><Relationship Id="rId2" Type="http://schemas.openxmlformats.org/officeDocument/2006/relationships/image" Target="../media/image6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alphaModFix amt="27000"/>
          </a:blip>
          <a:srcRect l="24204" t="5999" r="25888" b="41365"/>
          <a:stretch>
            <a:fillRect/>
          </a:stretch>
        </p:blipFill>
        <p:spPr>
          <a:xfrm>
            <a:off x="1972945" y="916940"/>
            <a:ext cx="7627620" cy="545528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130300" y="3433157"/>
            <a:ext cx="9722771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形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6511" y="5874614"/>
            <a:ext cx="288000" cy="28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821436" y="5849337"/>
            <a:ext cx="2049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汇报人：</a:t>
            </a:r>
            <a:r>
              <a:rPr lang="en-US" altLang="zh-CN" sz="1600" dirty="0" err="1">
                <a:solidFill>
                  <a:schemeClr val="bg1"/>
                </a:solidFill>
                <a:latin typeface="+mn-ea"/>
              </a:rPr>
              <a:t>Hason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 PPT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iconfont-11845-5652464"/>
          <p:cNvSpPr>
            <a:spLocks noChangeAspect="1"/>
          </p:cNvSpPr>
          <p:nvPr/>
        </p:nvSpPr>
        <p:spPr>
          <a:xfrm>
            <a:off x="6322959" y="5874614"/>
            <a:ext cx="288054" cy="288000"/>
          </a:xfrm>
          <a:custGeom>
            <a:avLst/>
            <a:gdLst>
              <a:gd name="T0" fmla="*/ 5599 w 11196"/>
              <a:gd name="T1" fmla="*/ 600 h 11195"/>
              <a:gd name="T2" fmla="*/ 7544 w 11196"/>
              <a:gd name="T3" fmla="*/ 992 h 11195"/>
              <a:gd name="T4" fmla="*/ 9133 w 11196"/>
              <a:gd name="T5" fmla="*/ 2064 h 11195"/>
              <a:gd name="T6" fmla="*/ 10204 w 11196"/>
              <a:gd name="T7" fmla="*/ 3652 h 11195"/>
              <a:gd name="T8" fmla="*/ 10596 w 11196"/>
              <a:gd name="T9" fmla="*/ 5597 h 11195"/>
              <a:gd name="T10" fmla="*/ 10204 w 11196"/>
              <a:gd name="T11" fmla="*/ 7542 h 11195"/>
              <a:gd name="T12" fmla="*/ 9132 w 11196"/>
              <a:gd name="T13" fmla="*/ 9131 h 11195"/>
              <a:gd name="T14" fmla="*/ 7544 w 11196"/>
              <a:gd name="T15" fmla="*/ 10202 h 11195"/>
              <a:gd name="T16" fmla="*/ 5599 w 11196"/>
              <a:gd name="T17" fmla="*/ 10595 h 11195"/>
              <a:gd name="T18" fmla="*/ 3654 w 11196"/>
              <a:gd name="T19" fmla="*/ 10202 h 11195"/>
              <a:gd name="T20" fmla="*/ 2065 w 11196"/>
              <a:gd name="T21" fmla="*/ 9131 h 11195"/>
              <a:gd name="T22" fmla="*/ 994 w 11196"/>
              <a:gd name="T23" fmla="*/ 7542 h 11195"/>
              <a:gd name="T24" fmla="*/ 600 w 11196"/>
              <a:gd name="T25" fmla="*/ 5597 h 11195"/>
              <a:gd name="T26" fmla="*/ 993 w 11196"/>
              <a:gd name="T27" fmla="*/ 3652 h 11195"/>
              <a:gd name="T28" fmla="*/ 2064 w 11196"/>
              <a:gd name="T29" fmla="*/ 2064 h 11195"/>
              <a:gd name="T30" fmla="*/ 3653 w 11196"/>
              <a:gd name="T31" fmla="*/ 992 h 11195"/>
              <a:gd name="T32" fmla="*/ 5599 w 11196"/>
              <a:gd name="T33" fmla="*/ 600 h 11195"/>
              <a:gd name="T34" fmla="*/ 5599 w 11196"/>
              <a:gd name="T35" fmla="*/ 0 h 11195"/>
              <a:gd name="T36" fmla="*/ 0 w 11196"/>
              <a:gd name="T37" fmla="*/ 5597 h 11195"/>
              <a:gd name="T38" fmla="*/ 5598 w 11196"/>
              <a:gd name="T39" fmla="*/ 11195 h 11195"/>
              <a:gd name="T40" fmla="*/ 11196 w 11196"/>
              <a:gd name="T41" fmla="*/ 5597 h 11195"/>
              <a:gd name="T42" fmla="*/ 5599 w 11196"/>
              <a:gd name="T43" fmla="*/ 0 h 11195"/>
              <a:gd name="T44" fmla="*/ 5311 w 11196"/>
              <a:gd name="T45" fmla="*/ 6159 h 11195"/>
              <a:gd name="T46" fmla="*/ 5011 w 11196"/>
              <a:gd name="T47" fmla="*/ 5859 h 11195"/>
              <a:gd name="T48" fmla="*/ 5011 w 11196"/>
              <a:gd name="T49" fmla="*/ 2289 h 11195"/>
              <a:gd name="T50" fmla="*/ 5311 w 11196"/>
              <a:gd name="T51" fmla="*/ 1989 h 11195"/>
              <a:gd name="T52" fmla="*/ 5611 w 11196"/>
              <a:gd name="T53" fmla="*/ 2289 h 11195"/>
              <a:gd name="T54" fmla="*/ 5611 w 11196"/>
              <a:gd name="T55" fmla="*/ 5859 h 11195"/>
              <a:gd name="T56" fmla="*/ 5311 w 11196"/>
              <a:gd name="T57" fmla="*/ 6159 h 11195"/>
              <a:gd name="T58" fmla="*/ 8504 w 11196"/>
              <a:gd name="T59" fmla="*/ 6190 h 11195"/>
              <a:gd name="T60" fmla="*/ 5329 w 11196"/>
              <a:gd name="T61" fmla="*/ 6190 h 11195"/>
              <a:gd name="T62" fmla="*/ 5029 w 11196"/>
              <a:gd name="T63" fmla="*/ 5890 h 11195"/>
              <a:gd name="T64" fmla="*/ 5329 w 11196"/>
              <a:gd name="T65" fmla="*/ 5590 h 11195"/>
              <a:gd name="T66" fmla="*/ 8504 w 11196"/>
              <a:gd name="T67" fmla="*/ 5590 h 11195"/>
              <a:gd name="T68" fmla="*/ 8804 w 11196"/>
              <a:gd name="T69" fmla="*/ 5890 h 11195"/>
              <a:gd name="T70" fmla="*/ 8504 w 11196"/>
              <a:gd name="T71" fmla="*/ 6190 h 11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196" h="11195">
                <a:moveTo>
                  <a:pt x="5599" y="600"/>
                </a:moveTo>
                <a:cubicBezTo>
                  <a:pt x="6274" y="600"/>
                  <a:pt x="6929" y="732"/>
                  <a:pt x="7544" y="992"/>
                </a:cubicBezTo>
                <a:cubicBezTo>
                  <a:pt x="8139" y="1244"/>
                  <a:pt x="8674" y="1605"/>
                  <a:pt x="9133" y="2064"/>
                </a:cubicBezTo>
                <a:cubicBezTo>
                  <a:pt x="9591" y="2522"/>
                  <a:pt x="9953" y="3057"/>
                  <a:pt x="10204" y="3652"/>
                </a:cubicBezTo>
                <a:cubicBezTo>
                  <a:pt x="10464" y="4269"/>
                  <a:pt x="10596" y="4922"/>
                  <a:pt x="10596" y="5597"/>
                </a:cubicBezTo>
                <a:cubicBezTo>
                  <a:pt x="10596" y="6272"/>
                  <a:pt x="10464" y="6926"/>
                  <a:pt x="10204" y="7542"/>
                </a:cubicBezTo>
                <a:cubicBezTo>
                  <a:pt x="9953" y="8137"/>
                  <a:pt x="9591" y="8672"/>
                  <a:pt x="9132" y="9131"/>
                </a:cubicBezTo>
                <a:cubicBezTo>
                  <a:pt x="8674" y="9590"/>
                  <a:pt x="8139" y="9951"/>
                  <a:pt x="7544" y="10202"/>
                </a:cubicBezTo>
                <a:cubicBezTo>
                  <a:pt x="6927" y="10462"/>
                  <a:pt x="6274" y="10595"/>
                  <a:pt x="5599" y="10595"/>
                </a:cubicBezTo>
                <a:cubicBezTo>
                  <a:pt x="4924" y="10595"/>
                  <a:pt x="4269" y="10462"/>
                  <a:pt x="3654" y="10202"/>
                </a:cubicBezTo>
                <a:cubicBezTo>
                  <a:pt x="3059" y="9951"/>
                  <a:pt x="2524" y="9590"/>
                  <a:pt x="2065" y="9131"/>
                </a:cubicBezTo>
                <a:cubicBezTo>
                  <a:pt x="1606" y="8672"/>
                  <a:pt x="1245" y="8137"/>
                  <a:pt x="994" y="7542"/>
                </a:cubicBezTo>
                <a:cubicBezTo>
                  <a:pt x="733" y="6926"/>
                  <a:pt x="600" y="6272"/>
                  <a:pt x="600" y="5597"/>
                </a:cubicBezTo>
                <a:cubicBezTo>
                  <a:pt x="600" y="4922"/>
                  <a:pt x="733" y="4267"/>
                  <a:pt x="993" y="3652"/>
                </a:cubicBezTo>
                <a:cubicBezTo>
                  <a:pt x="1244" y="3057"/>
                  <a:pt x="1605" y="2522"/>
                  <a:pt x="2064" y="2064"/>
                </a:cubicBezTo>
                <a:cubicBezTo>
                  <a:pt x="2523" y="1605"/>
                  <a:pt x="3058" y="1244"/>
                  <a:pt x="3653" y="992"/>
                </a:cubicBezTo>
                <a:cubicBezTo>
                  <a:pt x="4269" y="731"/>
                  <a:pt x="4924" y="600"/>
                  <a:pt x="5599" y="600"/>
                </a:cubicBezTo>
                <a:moveTo>
                  <a:pt x="5599" y="0"/>
                </a:moveTo>
                <a:cubicBezTo>
                  <a:pt x="2506" y="0"/>
                  <a:pt x="0" y="2506"/>
                  <a:pt x="0" y="5597"/>
                </a:cubicBezTo>
                <a:cubicBezTo>
                  <a:pt x="0" y="8689"/>
                  <a:pt x="2506" y="11195"/>
                  <a:pt x="5598" y="11195"/>
                </a:cubicBezTo>
                <a:cubicBezTo>
                  <a:pt x="8689" y="11195"/>
                  <a:pt x="11196" y="8689"/>
                  <a:pt x="11196" y="5597"/>
                </a:cubicBezTo>
                <a:cubicBezTo>
                  <a:pt x="11196" y="2506"/>
                  <a:pt x="8690" y="0"/>
                  <a:pt x="5599" y="0"/>
                </a:cubicBezTo>
                <a:close/>
                <a:moveTo>
                  <a:pt x="5311" y="6159"/>
                </a:moveTo>
                <a:cubicBezTo>
                  <a:pt x="5145" y="6159"/>
                  <a:pt x="5011" y="6025"/>
                  <a:pt x="5011" y="5859"/>
                </a:cubicBezTo>
                <a:lnTo>
                  <a:pt x="5011" y="2289"/>
                </a:lnTo>
                <a:cubicBezTo>
                  <a:pt x="5011" y="2122"/>
                  <a:pt x="5145" y="1989"/>
                  <a:pt x="5311" y="1989"/>
                </a:cubicBezTo>
                <a:cubicBezTo>
                  <a:pt x="5478" y="1989"/>
                  <a:pt x="5611" y="2122"/>
                  <a:pt x="5611" y="2289"/>
                </a:cubicBezTo>
                <a:lnTo>
                  <a:pt x="5611" y="5859"/>
                </a:lnTo>
                <a:cubicBezTo>
                  <a:pt x="5611" y="6025"/>
                  <a:pt x="5476" y="6159"/>
                  <a:pt x="5311" y="6159"/>
                </a:cubicBezTo>
                <a:close/>
                <a:moveTo>
                  <a:pt x="8504" y="6190"/>
                </a:moveTo>
                <a:lnTo>
                  <a:pt x="5329" y="6190"/>
                </a:lnTo>
                <a:cubicBezTo>
                  <a:pt x="5162" y="6190"/>
                  <a:pt x="5029" y="6056"/>
                  <a:pt x="5029" y="5890"/>
                </a:cubicBezTo>
                <a:cubicBezTo>
                  <a:pt x="5029" y="5724"/>
                  <a:pt x="5162" y="5590"/>
                  <a:pt x="5329" y="5590"/>
                </a:cubicBezTo>
                <a:lnTo>
                  <a:pt x="8504" y="5590"/>
                </a:lnTo>
                <a:cubicBezTo>
                  <a:pt x="8670" y="5590"/>
                  <a:pt x="8804" y="5724"/>
                  <a:pt x="8804" y="5890"/>
                </a:cubicBezTo>
                <a:cubicBezTo>
                  <a:pt x="8804" y="6056"/>
                  <a:pt x="8670" y="6190"/>
                  <a:pt x="8504" y="6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31692" y="5849337"/>
            <a:ext cx="23000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汇报时间：</a:t>
            </a:r>
            <a:r>
              <a:rPr lang="en-US" altLang="zh-CN" sz="1600" dirty="0">
                <a:solidFill>
                  <a:schemeClr val="bg1"/>
                </a:solidFill>
                <a:latin typeface="+mn-ea"/>
              </a:rPr>
              <a:t>2023/05/31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003538" y="5849337"/>
            <a:ext cx="0" cy="3385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0870" y="3530600"/>
            <a:ext cx="103511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Weixiang Gao, Linge Huang, Jieming Gao, Yining Guo, Ningning Zheng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Yang Lihao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Zheng Yijie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Huang Yihao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Xiong Liukun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Lin Canran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Xu Yihan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Zhang Xiaohan</a:t>
            </a:r>
            <a:endParaRPr lang="en-US" altLang="zh-CN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altLang="zh-CN" sz="2000" b="1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3198495" y="4408170"/>
            <a:ext cx="51758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Maynooth International Engineering College, Fuzhou University</a:t>
            </a:r>
            <a:endParaRPr lang="en-US" altLang="zh-CN" sz="2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EE308</a:t>
            </a:r>
            <a:endParaRPr lang="en-US" altLang="zh-CN" sz="20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3909" y="1865183"/>
            <a:ext cx="10725150" cy="1045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200" b="1" dirty="0">
                <a:solidFill>
                  <a:schemeClr val="accent1"/>
                </a:solidFill>
                <a:latin typeface="+mj-lt"/>
                <a:ea typeface="+mj-lt"/>
                <a:cs typeface="Arial" panose="020B0604020202020204" pitchFamily="34" charset="0"/>
              </a:rPr>
              <a:t>棱光智构</a:t>
            </a:r>
            <a:r>
              <a:rPr lang="en-US" altLang="zh-CN" sz="6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——lightning vision</a:t>
            </a:r>
            <a:endParaRPr lang="en-US" altLang="zh-CN" sz="6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215" y="0"/>
            <a:ext cx="2586990" cy="1089025"/>
            <a:chOff x="109" y="0"/>
            <a:chExt cx="4074" cy="1715"/>
          </a:xfrm>
        </p:grpSpPr>
        <p:pic>
          <p:nvPicPr>
            <p:cNvPr id="2" name="Picture 7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3" name="Picture 8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 rotWithShape="1">
            <a:blip r:embed="rId8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文本框 236"/>
          <p:cNvSpPr txBox="1"/>
          <p:nvPr/>
        </p:nvSpPr>
        <p:spPr>
          <a:xfrm>
            <a:off x="447674" y="1488452"/>
            <a:ext cx="1979720" cy="36893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i="0" u="none" strike="noStrike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问题描述</a:t>
            </a:r>
            <a:r>
              <a:rPr lang="zh-CN" altLang="en-US" sz="2400" b="1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：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39" name="文本框 238"/>
          <p:cNvSpPr txBox="1"/>
          <p:nvPr/>
        </p:nvSpPr>
        <p:spPr>
          <a:xfrm>
            <a:off x="447674" y="1946199"/>
            <a:ext cx="5264458" cy="27686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视频特效调节滑块与实时预览同步复</a:t>
            </a: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杂，响应延迟</a:t>
            </a:r>
            <a:endParaRPr lang="zh-CN" altLang="en-US" b="1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1" name="文本框 240"/>
          <p:cNvSpPr txBox="1"/>
          <p:nvPr/>
        </p:nvSpPr>
        <p:spPr>
          <a:xfrm>
            <a:off x="447675" y="2307114"/>
            <a:ext cx="1872615" cy="3689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i="0" u="none" strike="noStrike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解决尝试</a:t>
            </a:r>
            <a:r>
              <a:rPr lang="zh-CN" altLang="en-US" sz="2400" b="1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：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43" name="文本框 242"/>
          <p:cNvSpPr txBox="1"/>
          <p:nvPr/>
        </p:nvSpPr>
        <p:spPr>
          <a:xfrm>
            <a:off x="447674" y="2793209"/>
            <a:ext cx="7022237" cy="8305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a.简化参数传递路径</a:t>
            </a:r>
            <a:endParaRPr lang="zh-CN" altLang="en-US" b="1" i="0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b.采用生产者-消费者模式处理视频帧</a:t>
            </a:r>
            <a:endParaRPr lang="zh-CN" altLang="en-US" b="1" i="0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c.优化OpenCV VideoCapture线程管理</a:t>
            </a:r>
            <a:endParaRPr lang="zh-CN" altLang="en-US" b="1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7675" y="3754585"/>
            <a:ext cx="3477160" cy="36893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最终结果</a:t>
            </a:r>
            <a:r>
              <a:rPr lang="zh-CN" altLang="en-US" sz="2400" b="1" dirty="0">
                <a:solidFill>
                  <a:srgbClr val="1E40AF"/>
                </a:solidFill>
                <a:latin typeface="Noto Sans SC" panose="020B0200000000000000" charset="-122"/>
                <a:ea typeface="Noto Sans SC" panose="020B0200000000000000" charset="-122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7674" y="4214708"/>
            <a:ext cx="5628443" cy="27686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实现参数调节后3帧内实时更新，满足工业检测需求</a:t>
            </a:r>
            <a:endParaRPr lang="zh-CN" altLang="en-US" b="1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75" y="4579862"/>
            <a:ext cx="3477160" cy="36893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核心收获</a:t>
            </a:r>
            <a:r>
              <a:rPr lang="zh-CN" altLang="en-US" sz="2400" b="1" dirty="0">
                <a:solidFill>
                  <a:srgbClr val="1E40AF"/>
                </a:solidFill>
                <a:latin typeface="Noto Sans SC" panose="020B0200000000000000" charset="-122"/>
                <a:ea typeface="Noto Sans SC" panose="020B0200000000000000" charset="-122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7674" y="5037049"/>
            <a:ext cx="5110771" cy="27686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掌握了工业软件中实时性保障的关键技术</a:t>
            </a:r>
            <a:endParaRPr lang="zh-CN" altLang="en-US" b="1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8627" y="985"/>
                <a:ext cx="9624" cy="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1413" y="604"/>
                <a:ext cx="821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技术难点二：视频处理实时同步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9" name="矩形 18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3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3" name="Picture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sp>
        <p:nvSpPr>
          <p:cNvPr id="35" name="梯形 34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005" y="1830476"/>
            <a:ext cx="5945780" cy="3459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9415" y="1217295"/>
            <a:ext cx="4851400" cy="1327150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  <a:ln w="28575" cmpd="sng">
            <a:noFill/>
            <a:prstDash val="sysDash"/>
          </a:ln>
        </p:spPr>
        <p:txBody>
          <a:bodyPr lIns="0" tIns="0" rIns="0" bIns="0" anchor="t">
            <a:noAutofit/>
          </a:bodyPr>
          <a:p>
            <a:pPr algn="l"/>
            <a:endParaRPr lang="zh-CN" alt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60" name="文本框 259"/>
          <p:cNvSpPr txBox="1"/>
          <p:nvPr/>
        </p:nvSpPr>
        <p:spPr>
          <a:xfrm>
            <a:off x="517525" y="1395730"/>
            <a:ext cx="4220210" cy="68961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noAutofit/>
          </a:bodyPr>
          <a:lstStyle/>
          <a:p>
            <a:pPr marL="342900" indent="-342900">
              <a:buFont typeface="Wingdings" panose="05000000000000000000" charset="0"/>
              <a:buChar char="ü"/>
            </a:pPr>
            <a:r>
              <a:rPr lang="zh-CN" altLang="en-US" sz="2400" b="1" dirty="0">
                <a:solidFill>
                  <a:srgbClr val="334155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图像格式转换：</a:t>
            </a:r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实现</a:t>
            </a:r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qim2mat</a:t>
            </a:r>
            <a:r>
              <a:rPr lang="zh-CN" altLang="en-US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高效转换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1" name="文本框 260"/>
          <p:cNvSpPr txBox="1"/>
          <p:nvPr/>
        </p:nvSpPr>
        <p:spPr>
          <a:xfrm>
            <a:off x="1143000" y="3629161"/>
            <a:ext cx="65" cy="369332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endParaRPr lang="zh-CN" sz="2400" b="1" i="0" u="none" strike="noStrike" dirty="0">
              <a:solidFill>
                <a:srgbClr val="1E40AF"/>
              </a:solidFill>
              <a:effectLst/>
              <a:uFillTx/>
              <a:latin typeface="Noto Sans SC" panose="020B0200000000000000" charset="-122"/>
              <a:ea typeface="Noto Sans SC" panose="020B02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98490" y="1450340"/>
            <a:ext cx="5633085" cy="4083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6089" y="985"/>
                <a:ext cx="12162" cy="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1413" y="604"/>
                <a:ext cx="821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技术集成与算法创新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9" name="矩形 18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3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3" name="Picture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9415" y="2536825"/>
            <a:ext cx="4851400" cy="1327150"/>
          </a:xfrm>
          <a:prstGeom prst="rect">
            <a:avLst/>
          </a:prstGeom>
          <a:solidFill>
            <a:schemeClr val="accent3">
              <a:lumMod val="75000"/>
              <a:alpha val="21000"/>
            </a:schemeClr>
          </a:solidFill>
          <a:ln w="28575" cmpd="sng">
            <a:noFill/>
            <a:prstDash val="sysDash"/>
          </a:ln>
        </p:spPr>
        <p:txBody>
          <a:bodyPr lIns="0" tIns="0" rIns="0" bIns="0" anchor="t">
            <a:noAutofit/>
          </a:bodyPr>
          <a:p>
            <a:pPr algn="l"/>
            <a:endParaRPr lang="zh-CN" alt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415" y="3863975"/>
            <a:ext cx="4851400" cy="1327150"/>
          </a:xfrm>
          <a:prstGeom prst="rect">
            <a:avLst/>
          </a:prstGeom>
          <a:solidFill>
            <a:schemeClr val="accent5">
              <a:lumMod val="60000"/>
              <a:lumOff val="40000"/>
              <a:alpha val="79000"/>
            </a:schemeClr>
          </a:solidFill>
          <a:ln w="28575" cmpd="sng">
            <a:noFill/>
            <a:prstDash val="sysDash"/>
          </a:ln>
        </p:spPr>
        <p:txBody>
          <a:bodyPr lIns="0" tIns="0" rIns="0" bIns="0" anchor="t">
            <a:noAutofit/>
          </a:bodyPr>
          <a:p>
            <a:pPr algn="l"/>
            <a:endParaRPr lang="zh-CN" alt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415" y="5191125"/>
            <a:ext cx="4851400" cy="1327150"/>
          </a:xfrm>
          <a:prstGeom prst="rect">
            <a:avLst/>
          </a:prstGeom>
          <a:solidFill>
            <a:schemeClr val="accent3">
              <a:lumMod val="75000"/>
              <a:alpha val="21000"/>
            </a:schemeClr>
          </a:solidFill>
          <a:ln w="28575" cmpd="sng">
            <a:noFill/>
            <a:prstDash val="sysDash"/>
          </a:ln>
        </p:spPr>
        <p:txBody>
          <a:bodyPr lIns="0" tIns="0" rIns="0" bIns="0" anchor="t">
            <a:noAutofit/>
          </a:bodyPr>
          <a:p>
            <a:pPr algn="l"/>
            <a:endParaRPr lang="zh-CN" alt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9415" y="270510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ü"/>
            </a:pPr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光度立体算法：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核心视觉算法实现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9415" y="410210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buClrTx/>
              <a:buSzTx/>
              <a:buFont typeface="Wingdings" panose="05000000000000000000" charset="0"/>
              <a:buChar char="ü"/>
            </a:pPr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动态库封装：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算法模块独立封装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7675" y="543941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>
              <a:buClrTx/>
              <a:buSzTx/>
              <a:buFont typeface="Wingdings" panose="05000000000000000000" charset="0"/>
              <a:buChar char="ü"/>
            </a:pPr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跨平台构建：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buClrTx/>
              <a:buSzTx/>
              <a:buNone/>
            </a:pPr>
            <a:r>
              <a:rPr lang="en-US" altLang="zh-CN" sz="2400" b="1" dirty="0">
                <a:solidFill>
                  <a:srgbClr val="33415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CMake管理全平台支持</a:t>
            </a:r>
            <a:endParaRPr lang="en-US" altLang="zh-CN" sz="2400" b="1" dirty="0">
              <a:solidFill>
                <a:srgbClr val="334155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9415" y="1217295"/>
            <a:ext cx="4855845" cy="5302250"/>
          </a:xfrm>
          <a:prstGeom prst="rect">
            <a:avLst/>
          </a:prstGeom>
          <a:noFill/>
          <a:ln w="19050">
            <a:solidFill>
              <a:schemeClr val="tx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0F7FF"/>
                </a:solidFill>
              </a14:hiddenFill>
            </a:ext>
          </a:extLst>
        </p:spPr>
        <p:txBody>
          <a:bodyPr lIns="0" tIns="0" rIns="0" bIns="0" anchor="t">
            <a:noAutofit/>
          </a:bodyPr>
          <a:p>
            <a:pPr algn="l"/>
            <a:endParaRPr lang="zh-CN" alt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7899" y="410905"/>
            <a:ext cx="370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+mj-ea"/>
                <a:ea typeface="+mj-ea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10265" y="410905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 dirty="0">
                <a:latin typeface="+mj-lt"/>
                <a:ea typeface="+mj-ea"/>
                <a:sym typeface="+mn-ea"/>
              </a:rPr>
              <a:t>项目分工</a:t>
            </a:r>
            <a:endParaRPr lang="zh-CN" altLang="en-US" sz="2400" b="1" dirty="0">
              <a:latin typeface="+mj-lt"/>
              <a:ea typeface="+mj-ea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5" name="Picture 7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 flipV="1">
            <a:off x="2651959" y="656343"/>
            <a:ext cx="9080500" cy="2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636270" y="1116330"/>
            <a:ext cx="11162030" cy="619125"/>
          </a:xfrm>
          <a:prstGeom prst="rect">
            <a:avLst/>
          </a:prstGeom>
          <a:solidFill>
            <a:schemeClr val="tx2">
              <a:lumMod val="40000"/>
              <a:lumOff val="60000"/>
              <a:alpha val="62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7510" y="1980565"/>
            <a:ext cx="5086350" cy="4531995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 w="254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70245" y="1980565"/>
            <a:ext cx="6028055" cy="4526915"/>
          </a:xfrm>
          <a:prstGeom prst="rect">
            <a:avLst/>
          </a:prstGeom>
          <a:solidFill>
            <a:schemeClr val="accent1">
              <a:lumMod val="40000"/>
              <a:lumOff val="60000"/>
              <a:alpha val="32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/>
        </p:nvSpPr>
        <p:spPr>
          <a:xfrm>
            <a:off x="76200" y="1085850"/>
            <a:ext cx="1556385" cy="655955"/>
          </a:xfrm>
          <a:prstGeom prst="parallelogram">
            <a:avLst>
              <a:gd name="adj" fmla="val 5845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0" y="1885315"/>
            <a:ext cx="1556385" cy="655955"/>
          </a:xfrm>
          <a:prstGeom prst="parallelogram">
            <a:avLst>
              <a:gd name="adj" fmla="val 58453"/>
            </a:avLst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5438775" y="1885315"/>
            <a:ext cx="1556385" cy="655955"/>
          </a:xfrm>
          <a:prstGeom prst="parallelogram">
            <a:avLst>
              <a:gd name="adj" fmla="val 58453"/>
            </a:avLst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16865" y="1246505"/>
            <a:ext cx="1464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总负责人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220" y="2029460"/>
            <a:ext cx="1464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前端开发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661025" y="2021205"/>
            <a:ext cx="1464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后端开发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65555" y="1226820"/>
            <a:ext cx="24714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Gao Weixiang</a:t>
            </a:r>
            <a:endParaRPr lang="en-US" altLang="zh-CN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27730" y="1123315"/>
            <a:ext cx="835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统筹项目整体进度，协调前后端协作，解决跨模块技术冲突。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制定绩效评估规则，把控项目交付质量和演示效果，负责项目的最终审核与整合。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74910" y="930275"/>
            <a:ext cx="833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10%</a:t>
            </a:r>
            <a:endParaRPr lang="en-US" altLang="zh-C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65930" y="1980565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en-US" altLang="zh-C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580370" y="1980565"/>
            <a:ext cx="1217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endParaRPr lang="en-US" altLang="zh-C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554980" y="2747645"/>
            <a:ext cx="6524625" cy="5473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算法核心组：</a:t>
            </a:r>
            <a:r>
              <a:rPr lang="en-US" altLang="zh-CN" sz="19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Yang Lihao</a:t>
            </a:r>
            <a:r>
              <a:rPr lang="zh-CN" altLang="en-US" sz="19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9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Zheng Yijie</a:t>
            </a:r>
            <a:r>
              <a:rPr lang="zh-CN" altLang="en-US" sz="19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19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Gao Jieming</a:t>
            </a:r>
            <a:endParaRPr lang="en-US" altLang="zh-CN" sz="19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SzTx/>
              <a:buFontTx/>
            </a:pPr>
            <a:endParaRPr lang="en-US" altLang="zh-CN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SzTx/>
              <a:buFontTx/>
            </a:pPr>
            <a:endParaRPr lang="zh-CN" altLang="en-US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18480" y="3997325"/>
            <a:ext cx="51314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工程化组：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Xiong Liukun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Guo Yining </a:t>
            </a:r>
            <a:endParaRPr lang="en-US" altLang="zh-CN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84370" y="5214620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测试验证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组：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Huang Yihao</a:t>
            </a:r>
            <a:endParaRPr lang="en-US" altLang="zh-CN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32805" y="3287077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algn="l">
              <a:buClrTx/>
              <a:buSzTx/>
              <a:buFontTx/>
            </a:pPr>
            <a:r>
              <a:rPr lang="zh-CN" altLang="en-US" sz="1800" b="1" i="0">
                <a:latin typeface="宋体" panose="02010600030101010101" pitchFamily="2" charset="-122"/>
                <a:ea typeface="宋体" panose="02010600030101010101" pitchFamily="2" charset="-122"/>
              </a:rPr>
              <a:t>负责光度立体算法原理落地、OpenCV 接口调用、法向量求解逻辑实现，以及算法精度优化。</a:t>
            </a:r>
            <a:endParaRPr lang="zh-CN" altLang="en-US" sz="1800" b="1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32805" y="4461510"/>
            <a:ext cx="5233035" cy="645160"/>
          </a:xfrm>
          <a:prstGeom prst="rect">
            <a:avLst/>
          </a:prstGeom>
        </p:spPr>
        <p:txBody>
          <a:bodyPr wrap="square">
            <a:spAutoFit/>
          </a:bodyPr>
          <a:p>
            <a:pPr marL="0" algn="l">
              <a:buClrTx/>
              <a:buSzTx/>
              <a:buFontTx/>
            </a:pPr>
            <a:r>
              <a:rPr lang="zh-CN" altLang="en-US" sz="1800" b="1" i="0">
                <a:latin typeface="宋体" panose="02010600030101010101" pitchFamily="2" charset="-122"/>
                <a:ea typeface="宋体" panose="02010600030101010101" pitchFamily="2" charset="-122"/>
              </a:rPr>
              <a:t>承担CMake工程配置、核心算法动态库封装与调试，处理后端模块依赖管理。</a:t>
            </a:r>
            <a:endParaRPr lang="zh-CN" altLang="en-US" sz="1800" b="1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32805" y="5688965"/>
            <a:ext cx="5616575" cy="645160"/>
          </a:xfrm>
          <a:prstGeom prst="rect">
            <a:avLst/>
          </a:prstGeom>
        </p:spPr>
        <p:txBody>
          <a:bodyPr wrap="square">
            <a:spAutoFit/>
          </a:bodyPr>
          <a:p>
            <a:pPr lvl="0" algn="l">
              <a:buClrTx/>
              <a:buSzTx/>
              <a:buFontTx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设计算法测试用例（如标准数据集、自制缺陷样本），验证算法稳定性和缺陷检测准确率，输出测试报告。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97510" y="2746375"/>
            <a:ext cx="48044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界面设计组：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Huang Linge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Lin Canran</a:t>
            </a:r>
            <a:endParaRPr lang="en-US" altLang="zh-CN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510" y="3987165"/>
            <a:ext cx="48044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功能开发组：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 Yihan</a:t>
            </a: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Zhang Xiaohan</a:t>
            </a:r>
            <a:endParaRPr lang="en-US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7510" y="5210175"/>
            <a:ext cx="367538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适配优化组：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Zheng Ningning</a:t>
            </a:r>
            <a:endParaRPr lang="en-US" sz="2000" b="1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58775" y="3103562"/>
            <a:ext cx="5080000" cy="922020"/>
          </a:xfrm>
          <a:prstGeom prst="rect">
            <a:avLst/>
          </a:prstGeom>
        </p:spPr>
        <p:txBody>
          <a:bodyPr>
            <a:spAutoFit/>
          </a:bodyPr>
          <a:p>
            <a:pPr marL="0" algn="l">
              <a:buClrTx/>
              <a:buSzTx/>
              <a:buFontTx/>
            </a:pPr>
            <a:r>
              <a:rPr lang="zh-CN" altLang="en-US" sz="1800" b="1" i="0">
                <a:latin typeface="宋体" panose="02010600030101010101" pitchFamily="2" charset="-122"/>
                <a:ea typeface="宋体" panose="02010600030101010101" pitchFamily="2" charset="-122"/>
              </a:rPr>
              <a:t>基于 QT 实现软件 GUI 界面开发，包括控件布局、中文美化、交互逻辑设计（如参数输入、结果展示窗口）。</a:t>
            </a:r>
            <a:endParaRPr lang="zh-CN" altLang="en-US" sz="1800" b="1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3860" y="4342447"/>
            <a:ext cx="5080000" cy="583565"/>
          </a:xfrm>
          <a:prstGeom prst="rect">
            <a:avLst/>
          </a:prstGeom>
        </p:spPr>
        <p:txBody>
          <a:bodyPr>
            <a:spAutoFit/>
          </a:bodyPr>
          <a:p>
            <a:pPr lvl="0" algn="l">
              <a:buClrTx/>
              <a:buSzTx/>
              <a:buFontTx/>
            </a:pP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负责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QT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多线程适配（确保算法运行不阻塞界面）、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UI 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与后端接口对接，实现数据传输和结果可视化。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97510" y="5675312"/>
            <a:ext cx="5080000" cy="645160"/>
          </a:xfrm>
          <a:prstGeom prst="rect">
            <a:avLst/>
          </a:prstGeom>
        </p:spPr>
        <p:txBody>
          <a:bodyPr>
            <a:spAutoFit/>
          </a:bodyPr>
          <a:p>
            <a:pPr marL="0" algn="l">
              <a:buClrTx/>
              <a:buSzTx/>
              <a:buFontTx/>
            </a:pPr>
            <a:r>
              <a:rPr lang="zh-CN" altLang="en-US" sz="1800" b="1" i="0">
                <a:latin typeface="宋体" panose="02010600030101010101" pitchFamily="2" charset="-122"/>
                <a:ea typeface="宋体" panose="02010600030101010101" pitchFamily="2" charset="-122"/>
              </a:rPr>
              <a:t>处理界面兼容性、响应速度优化，以及软件使用说明文档撰写。</a:t>
            </a:r>
            <a:endParaRPr lang="zh-CN" altLang="en-US" sz="1800" b="1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梯形 7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447675" y="347345"/>
            <a:ext cx="612140" cy="6121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 b="1" dirty="0">
                <a:latin typeface="+mj-ea"/>
                <a:ea typeface="+mj-ea"/>
              </a:rPr>
              <a:t>4</a:t>
            </a:r>
            <a:endParaRPr lang="en-US" altLang="zh-CN" sz="2400" b="1" dirty="0">
              <a:latin typeface="+mj-ea"/>
              <a:ea typeface="+mj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任意多边形: 形状 247"/>
          <p:cNvSpPr/>
          <p:nvPr/>
        </p:nvSpPr>
        <p:spPr>
          <a:xfrm>
            <a:off x="-7620" y="24765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50" name="任意多边形: 形状 249"/>
          <p:cNvSpPr/>
          <p:nvPr/>
        </p:nvSpPr>
        <p:spPr>
          <a:xfrm>
            <a:off x="9143640" y="5143320"/>
            <a:ext cx="3048480" cy="1714680"/>
          </a:xfrm>
          <a:custGeom>
            <a:avLst/>
            <a:gdLst/>
            <a:ahLst/>
            <a:cxnLst/>
            <a:rect l="0" t="0" r="r" b="b"/>
            <a:pathLst>
              <a:path w="8468" h="4763">
                <a:moveTo>
                  <a:pt x="0" y="0"/>
                </a:moveTo>
                <a:lnTo>
                  <a:pt x="8468" y="0"/>
                </a:lnTo>
                <a:lnTo>
                  <a:pt x="8468" y="4763"/>
                </a:lnTo>
                <a:lnTo>
                  <a:pt x="0" y="4763"/>
                </a:lnTo>
                <a:lnTo>
                  <a:pt x="0" y="0"/>
                </a:lnTo>
                <a:close/>
              </a:path>
            </a:pathLst>
          </a:custGeom>
          <a:solidFill>
            <a:srgbClr val="3B82F6">
              <a:alpha val="5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6405" y="283845"/>
            <a:ext cx="11296015" cy="675640"/>
            <a:chOff x="462" y="342"/>
            <a:chExt cx="17789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5161" y="972"/>
                <a:ext cx="13090" cy="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452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完成过程时间线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5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9" name="Picture 7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10" name="Picture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sp>
        <p:nvSpPr>
          <p:cNvPr id="14" name="梯形 13"/>
          <p:cNvSpPr/>
          <p:nvPr/>
        </p:nvSpPr>
        <p:spPr>
          <a:xfrm>
            <a:off x="0" y="433578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446405" y="1302385"/>
          <a:ext cx="11180445" cy="509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6815"/>
                <a:gridCol w="3726815"/>
                <a:gridCol w="3726815"/>
              </a:tblGrid>
              <a:tr h="9004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周期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核心阶段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关键成果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 1 周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工具选型 + 需求分析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确定用 Axure RP 9（适配复杂交互 / 模拟操作）；明确图像灰度化、视频特效等核心功能场景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1463040">
                <a:tc>
                  <a:txBody>
                    <a:bodyPr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 2 周</a:t>
                      </a:r>
                      <a:endParaRPr lang="zh-CN" altLang="en-US" sz="1800" b="1" i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288" marR="98288" marT="65631" marB="65631" anchor="ctr" anchorCtr="0"/>
                </a:tc>
                <a:tc>
                  <a:txBody>
                    <a:bodyPr/>
                    <a:p>
                      <a:pPr marL="0" indent="0" algn="ctr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800" b="1" i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架构设计 + 基础界面搭建</a:t>
                      </a:r>
                      <a:endParaRPr lang="zh-CN" altLang="en-US" sz="1800" b="1" i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288" marR="98288" marT="65631" marB="65631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完成 “Tab 页 + 左右分栏” 架构（左功能区 + 右预览区）；搭建图像处理（多图上传 / 调节滑块）、视频处理（播放控制 / 进度条）基础界面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9144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 3 周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核心交互开发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实现多图切换预加载（解决预览延迟）；用动态面板完成视频特效滑块与预览同步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  <a:tr h="9004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 4 周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功能收尾 + 预留演示位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优化交互流畅度；预留原型在线预览链接、功能演示视频插入位置</a:t>
                      </a:r>
                      <a:endParaRPr lang="zh-CN" altLang="en-US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4577715" y="1902460"/>
            <a:ext cx="7237730" cy="423037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  <a:bevel/>
          </a:ln>
        </p:spPr>
        <p:txBody>
          <a:bodyPr lIns="0" tIns="0" rIns="0" bIns="0" anchor="t">
            <a:noAutofit/>
          </a:bodyPr>
          <a:p>
            <a:pPr algn="l"/>
            <a:endParaRPr lang="zh-CN" alt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4307" y="985"/>
                <a:ext cx="13944" cy="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452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总结与改进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7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116330"/>
            <a:ext cx="3712845" cy="24758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平行四边形 10"/>
          <p:cNvSpPr/>
          <p:nvPr/>
        </p:nvSpPr>
        <p:spPr>
          <a:xfrm>
            <a:off x="4401820" y="1062990"/>
            <a:ext cx="2522220" cy="551815"/>
          </a:xfrm>
          <a:prstGeom prst="parallelogram">
            <a:avLst>
              <a:gd name="adj" fmla="val 58453"/>
            </a:avLst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latin typeface="Inter"/>
                <a:ea typeface="Inter"/>
                <a:sym typeface="+mn-ea"/>
              </a:rPr>
              <a:t>协作模式</a:t>
            </a:r>
            <a:endParaRPr lang="zh-CN" altLang="en-US" b="1">
              <a:solidFill>
                <a:schemeClr val="bg1"/>
              </a:solidFill>
              <a:latin typeface="Inter"/>
              <a:ea typeface="Inter"/>
              <a:sym typeface="+mn-ea"/>
            </a:endParaRPr>
          </a:p>
          <a:p>
            <a:pPr algn="ctr"/>
            <a:r>
              <a:rPr lang="en-US" altLang="zh-CN" b="1">
                <a:solidFill>
                  <a:schemeClr val="bg1"/>
                </a:solidFill>
                <a:latin typeface="Inter"/>
                <a:ea typeface="Inter"/>
                <a:sym typeface="+mn-ea"/>
              </a:rPr>
              <a:t>&amp;</a:t>
            </a:r>
            <a:r>
              <a:rPr lang="zh-CN" altLang="en-US" b="1">
                <a:solidFill>
                  <a:schemeClr val="bg1"/>
                </a:solidFill>
                <a:latin typeface="Inter"/>
                <a:ea typeface="Inter"/>
                <a:sym typeface="+mn-ea"/>
              </a:rPr>
              <a:t>效率总结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/>
              <a:ea typeface="Inter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6305" y="2185670"/>
            <a:ext cx="6750685" cy="3236595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1800" i="0">
                <a:latin typeface="宋体" panose="02010600030101010101" pitchFamily="2" charset="-122"/>
                <a:ea typeface="宋体" panose="02010600030101010101" pitchFamily="2" charset="-122"/>
              </a:rPr>
              <a:t>分工模式：采用 “统筹 + 按技术方向分专业小组” 的模式，</a:t>
            </a:r>
            <a:r>
              <a:rPr lang="zh-CN" altLang="en-US" sz="2000" b="1" i="0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算法、工程化、前端、测试</a:t>
            </a:r>
            <a:r>
              <a:rPr lang="zh-CN" altLang="en-US" sz="1800" i="0">
                <a:latin typeface="宋体" panose="02010600030101010101" pitchFamily="2" charset="-122"/>
                <a:ea typeface="宋体" panose="02010600030101010101" pitchFamily="2" charset="-122"/>
              </a:rPr>
              <a:t>各司其职。</a:t>
            </a:r>
            <a:endParaRPr lang="zh-CN" altLang="en-US" sz="1800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问题解决效率：依托</a:t>
            </a:r>
            <a:r>
              <a:rPr lang="zh-CN" altLang="en-US" sz="2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Git仓库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同步代码、飞书实时沟通，跨模块问题进行对应小组讨论，算法与前端对接的核心问题平均</a:t>
            </a:r>
            <a:r>
              <a:rPr lang="zh-CN" altLang="en-US" sz="2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1天内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明确解决方案，测试暴露的 bug 平均 </a:t>
            </a:r>
            <a:r>
              <a:rPr lang="zh-CN" altLang="en-US" sz="2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2小时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内响应、1天内修复，整体问题解决闭环</a:t>
            </a:r>
            <a:r>
              <a:rPr lang="zh-CN" altLang="en-US" sz="2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效率较高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zh-CN" altLang="en-US" i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协作感受：聚焦自身</a:t>
            </a:r>
            <a:r>
              <a:rPr lang="zh-CN" altLang="en-US" sz="2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擅长领域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，减少跨领域沟通成本；总负责人的统筹则避免了 “各自为战”，保障项目整体节奏；但过程中也发现前期</a:t>
            </a:r>
            <a:r>
              <a:rPr lang="zh-CN" altLang="en-US" sz="2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接口定义不够细致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，导致少量联调返工，后续可在</a:t>
            </a:r>
            <a:r>
              <a:rPr lang="zh-CN" altLang="en-US" sz="2000" b="1">
                <a:solidFill>
                  <a:srgbClr val="C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模块设计阶段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强化接口评审环节。</a:t>
            </a:r>
            <a:endParaRPr lang="zh-CN" altLang="en-US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zh-CN" altLang="en-US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zh-CN" altLang="en-US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b="1" i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1800" b="1" i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" y="3797935"/>
            <a:ext cx="3713480" cy="27063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任意多边形 262"/>
          <p:cNvSpPr/>
          <p:nvPr/>
        </p:nvSpPr>
        <p:spPr>
          <a:xfrm>
            <a:off x="0" y="-131445"/>
            <a:ext cx="12192120" cy="6858000"/>
          </a:xfrm>
          <a:custGeom>
            <a:avLst/>
            <a:gdLst/>
            <a:ahLst/>
            <a:cxnLst/>
            <a:rect l="0" t="0" r="r" b="b"/>
            <a:pathLst>
              <a:path w="33867" h="19050">
                <a:moveTo>
                  <a:pt x="0" y="0"/>
                </a:moveTo>
                <a:lnTo>
                  <a:pt x="33867" y="0"/>
                </a:lnTo>
                <a:lnTo>
                  <a:pt x="3386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81" name="任意多边形 280"/>
          <p:cNvSpPr/>
          <p:nvPr/>
        </p:nvSpPr>
        <p:spPr>
          <a:xfrm>
            <a:off x="1942465" y="1892935"/>
            <a:ext cx="291465" cy="342265"/>
          </a:xfrm>
          <a:custGeom>
            <a:avLst/>
            <a:gdLst/>
            <a:ahLst/>
            <a:cxnLst/>
            <a:rect l="0" t="0" r="r" b="b"/>
            <a:pathLst>
              <a:path w="372" h="424">
                <a:moveTo>
                  <a:pt x="238" y="0"/>
                </a:moveTo>
                <a:lnTo>
                  <a:pt x="265" y="0"/>
                </a:lnTo>
                <a:cubicBezTo>
                  <a:pt x="279" y="0"/>
                  <a:pt x="291" y="12"/>
                  <a:pt x="291" y="26"/>
                </a:cubicBezTo>
                <a:cubicBezTo>
                  <a:pt x="291" y="41"/>
                  <a:pt x="279" y="53"/>
                  <a:pt x="265" y="53"/>
                </a:cubicBezTo>
                <a:lnTo>
                  <a:pt x="265" y="163"/>
                </a:lnTo>
                <a:cubicBezTo>
                  <a:pt x="265" y="173"/>
                  <a:pt x="268" y="182"/>
                  <a:pt x="273" y="191"/>
                </a:cubicBezTo>
                <a:lnTo>
                  <a:pt x="363" y="337"/>
                </a:lnTo>
                <a:cubicBezTo>
                  <a:pt x="369" y="346"/>
                  <a:pt x="372" y="356"/>
                  <a:pt x="372" y="367"/>
                </a:cubicBezTo>
                <a:cubicBezTo>
                  <a:pt x="372" y="399"/>
                  <a:pt x="346" y="424"/>
                  <a:pt x="314" y="424"/>
                </a:cubicBezTo>
                <a:lnTo>
                  <a:pt x="58" y="424"/>
                </a:lnTo>
                <a:cubicBezTo>
                  <a:pt x="26" y="424"/>
                  <a:pt x="0" y="399"/>
                  <a:pt x="0" y="367"/>
                </a:cubicBezTo>
                <a:cubicBezTo>
                  <a:pt x="0" y="356"/>
                  <a:pt x="3" y="346"/>
                  <a:pt x="9" y="337"/>
                </a:cubicBezTo>
                <a:lnTo>
                  <a:pt x="98" y="190"/>
                </a:lnTo>
                <a:cubicBezTo>
                  <a:pt x="103" y="182"/>
                  <a:pt x="106" y="173"/>
                  <a:pt x="106" y="163"/>
                </a:cubicBezTo>
                <a:lnTo>
                  <a:pt x="106" y="53"/>
                </a:lnTo>
                <a:cubicBezTo>
                  <a:pt x="91" y="53"/>
                  <a:pt x="80" y="41"/>
                  <a:pt x="80" y="26"/>
                </a:cubicBezTo>
                <a:cubicBezTo>
                  <a:pt x="80" y="12"/>
                  <a:pt x="91" y="0"/>
                  <a:pt x="106" y="0"/>
                </a:cubicBezTo>
                <a:lnTo>
                  <a:pt x="132" y="0"/>
                </a:lnTo>
                <a:lnTo>
                  <a:pt x="238" y="0"/>
                </a:lnTo>
                <a:moveTo>
                  <a:pt x="159" y="53"/>
                </a:moveTo>
                <a:lnTo>
                  <a:pt x="159" y="163"/>
                </a:lnTo>
                <a:cubicBezTo>
                  <a:pt x="159" y="182"/>
                  <a:pt x="154" y="202"/>
                  <a:pt x="143" y="218"/>
                </a:cubicBezTo>
                <a:lnTo>
                  <a:pt x="115" y="266"/>
                </a:lnTo>
                <a:lnTo>
                  <a:pt x="256" y="266"/>
                </a:lnTo>
                <a:lnTo>
                  <a:pt x="228" y="218"/>
                </a:lnTo>
                <a:cubicBezTo>
                  <a:pt x="217" y="202"/>
                  <a:pt x="212" y="182"/>
                  <a:pt x="212" y="163"/>
                </a:cubicBezTo>
                <a:lnTo>
                  <a:pt x="212" y="53"/>
                </a:lnTo>
                <a:lnTo>
                  <a:pt x="159" y="53"/>
                </a:lnTo>
                <a:close/>
              </a:path>
            </a:pathLst>
          </a:custGeom>
          <a:solidFill>
            <a:srgbClr val="1E40A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83" name="任意多边形 282"/>
          <p:cNvSpPr/>
          <p:nvPr/>
        </p:nvSpPr>
        <p:spPr>
          <a:xfrm>
            <a:off x="2418610" y="3066319"/>
            <a:ext cx="1810080" cy="838440"/>
          </a:xfrm>
          <a:custGeom>
            <a:avLst/>
            <a:gdLst/>
            <a:ahLst/>
            <a:cxnLst/>
            <a:rect l="0" t="0" r="r" b="b"/>
            <a:pathLst>
              <a:path w="5028" h="2329">
                <a:moveTo>
                  <a:pt x="0" y="2223"/>
                </a:moveTo>
                <a:lnTo>
                  <a:pt x="0" y="106"/>
                </a:lnTo>
                <a:cubicBezTo>
                  <a:pt x="0" y="92"/>
                  <a:pt x="3" y="78"/>
                  <a:pt x="8" y="65"/>
                </a:cubicBezTo>
                <a:cubicBezTo>
                  <a:pt x="13" y="52"/>
                  <a:pt x="21" y="41"/>
                  <a:pt x="31" y="31"/>
                </a:cubicBezTo>
                <a:cubicBezTo>
                  <a:pt x="41" y="21"/>
                  <a:pt x="52" y="13"/>
                  <a:pt x="65" y="8"/>
                </a:cubicBezTo>
                <a:cubicBezTo>
                  <a:pt x="78" y="2"/>
                  <a:pt x="92" y="0"/>
                  <a:pt x="106" y="0"/>
                </a:cubicBezTo>
                <a:lnTo>
                  <a:pt x="4922" y="0"/>
                </a:lnTo>
                <a:cubicBezTo>
                  <a:pt x="4936" y="0"/>
                  <a:pt x="4950" y="2"/>
                  <a:pt x="4963" y="8"/>
                </a:cubicBezTo>
                <a:cubicBezTo>
                  <a:pt x="4976" y="13"/>
                  <a:pt x="4987" y="21"/>
                  <a:pt x="4997" y="31"/>
                </a:cubicBezTo>
                <a:cubicBezTo>
                  <a:pt x="5007" y="41"/>
                  <a:pt x="5015" y="52"/>
                  <a:pt x="5020" y="65"/>
                </a:cubicBezTo>
                <a:cubicBezTo>
                  <a:pt x="5025" y="78"/>
                  <a:pt x="5028" y="92"/>
                  <a:pt x="5028" y="106"/>
                </a:cubicBezTo>
                <a:lnTo>
                  <a:pt x="5028" y="2223"/>
                </a:lnTo>
                <a:cubicBezTo>
                  <a:pt x="5028" y="2237"/>
                  <a:pt x="5025" y="2251"/>
                  <a:pt x="5020" y="2264"/>
                </a:cubicBezTo>
                <a:cubicBezTo>
                  <a:pt x="5015" y="2277"/>
                  <a:pt x="5007" y="2288"/>
                  <a:pt x="4997" y="2298"/>
                </a:cubicBezTo>
                <a:cubicBezTo>
                  <a:pt x="4987" y="2308"/>
                  <a:pt x="4976" y="2316"/>
                  <a:pt x="4963" y="2321"/>
                </a:cubicBezTo>
                <a:cubicBezTo>
                  <a:pt x="4950" y="2326"/>
                  <a:pt x="4936" y="2329"/>
                  <a:pt x="4922" y="2329"/>
                </a:cubicBezTo>
                <a:lnTo>
                  <a:pt x="106" y="2329"/>
                </a:lnTo>
                <a:cubicBezTo>
                  <a:pt x="92" y="2329"/>
                  <a:pt x="78" y="2326"/>
                  <a:pt x="65" y="2321"/>
                </a:cubicBezTo>
                <a:cubicBezTo>
                  <a:pt x="52" y="2316"/>
                  <a:pt x="41" y="2308"/>
                  <a:pt x="31" y="2298"/>
                </a:cubicBezTo>
                <a:cubicBezTo>
                  <a:pt x="21" y="2288"/>
                  <a:pt x="13" y="2277"/>
                  <a:pt x="8" y="2264"/>
                </a:cubicBezTo>
                <a:cubicBezTo>
                  <a:pt x="3" y="2251"/>
                  <a:pt x="0" y="2237"/>
                  <a:pt x="0" y="2223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84" name="文本框 283"/>
          <p:cNvSpPr txBox="1"/>
          <p:nvPr/>
        </p:nvSpPr>
        <p:spPr>
          <a:xfrm>
            <a:off x="2418715" y="1872615"/>
            <a:ext cx="2614930" cy="92329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altLang="zh-CN" sz="200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1.  </a:t>
            </a:r>
            <a:r>
              <a:rPr lang="zh-CN" altLang="en-US" sz="200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开篇与基础框架</a:t>
            </a:r>
            <a:r>
              <a:rPr lang="en-US" altLang="zh-CN" sz="200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 Introduction and Basic Framework</a:t>
            </a:r>
            <a:endParaRPr lang="en-US" altLang="zh-CN" sz="2000" i="0" u="none" strike="noStrike" dirty="0">
              <a:solidFill>
                <a:srgbClr val="1E40AF"/>
              </a:solidFill>
              <a:effectLst/>
              <a:uFillTx/>
              <a:latin typeface="Noto Sans SC" panose="020B0200000000000000" charset="-122"/>
              <a:ea typeface="Noto Sans SC" panose="020B0200000000000000" charset="-122"/>
            </a:endParaRPr>
          </a:p>
        </p:txBody>
      </p:sp>
      <p:sp>
        <p:nvSpPr>
          <p:cNvPr id="290" name="任意多边形 289"/>
          <p:cNvSpPr/>
          <p:nvPr/>
        </p:nvSpPr>
        <p:spPr>
          <a:xfrm>
            <a:off x="7239000" y="1962150"/>
            <a:ext cx="263525" cy="294640"/>
          </a:xfrm>
          <a:custGeom>
            <a:avLst/>
            <a:gdLst/>
            <a:ahLst/>
            <a:cxnLst/>
            <a:rect l="0" t="0" r="r" b="b"/>
            <a:pathLst>
              <a:path w="319" h="424">
                <a:moveTo>
                  <a:pt x="40" y="0"/>
                </a:moveTo>
                <a:lnTo>
                  <a:pt x="279" y="0"/>
                </a:lnTo>
                <a:cubicBezTo>
                  <a:pt x="301" y="0"/>
                  <a:pt x="319" y="18"/>
                  <a:pt x="319" y="40"/>
                </a:cubicBezTo>
                <a:lnTo>
                  <a:pt x="319" y="385"/>
                </a:lnTo>
                <a:cubicBezTo>
                  <a:pt x="319" y="407"/>
                  <a:pt x="301" y="424"/>
                  <a:pt x="279" y="424"/>
                </a:cubicBezTo>
                <a:lnTo>
                  <a:pt x="200" y="424"/>
                </a:lnTo>
                <a:lnTo>
                  <a:pt x="200" y="358"/>
                </a:lnTo>
                <a:cubicBezTo>
                  <a:pt x="200" y="336"/>
                  <a:pt x="182" y="319"/>
                  <a:pt x="160" y="319"/>
                </a:cubicBezTo>
                <a:cubicBezTo>
                  <a:pt x="138" y="319"/>
                  <a:pt x="120" y="336"/>
                  <a:pt x="120" y="358"/>
                </a:cubicBezTo>
                <a:lnTo>
                  <a:pt x="120" y="424"/>
                </a:lnTo>
                <a:lnTo>
                  <a:pt x="40" y="424"/>
                </a:lnTo>
                <a:cubicBezTo>
                  <a:pt x="18" y="424"/>
                  <a:pt x="0" y="407"/>
                  <a:pt x="0" y="385"/>
                </a:cubicBezTo>
                <a:lnTo>
                  <a:pt x="0" y="40"/>
                </a:lnTo>
                <a:cubicBezTo>
                  <a:pt x="0" y="18"/>
                  <a:pt x="18" y="0"/>
                  <a:pt x="40" y="0"/>
                </a:cubicBezTo>
                <a:moveTo>
                  <a:pt x="53" y="198"/>
                </a:moveTo>
                <a:lnTo>
                  <a:pt x="53" y="225"/>
                </a:lnTo>
                <a:cubicBezTo>
                  <a:pt x="53" y="232"/>
                  <a:pt x="59" y="239"/>
                  <a:pt x="67" y="239"/>
                </a:cubicBezTo>
                <a:lnTo>
                  <a:pt x="93" y="239"/>
                </a:lnTo>
                <a:cubicBezTo>
                  <a:pt x="100" y="239"/>
                  <a:pt x="106" y="232"/>
                  <a:pt x="106" y="225"/>
                </a:cubicBezTo>
                <a:lnTo>
                  <a:pt x="106" y="198"/>
                </a:lnTo>
                <a:cubicBezTo>
                  <a:pt x="106" y="191"/>
                  <a:pt x="100" y="185"/>
                  <a:pt x="93" y="185"/>
                </a:cubicBezTo>
                <a:lnTo>
                  <a:pt x="67" y="185"/>
                </a:lnTo>
                <a:cubicBezTo>
                  <a:pt x="59" y="185"/>
                  <a:pt x="53" y="191"/>
                  <a:pt x="53" y="198"/>
                </a:cubicBezTo>
                <a:moveTo>
                  <a:pt x="147" y="185"/>
                </a:moveTo>
                <a:cubicBezTo>
                  <a:pt x="140" y="185"/>
                  <a:pt x="134" y="191"/>
                  <a:pt x="134" y="198"/>
                </a:cubicBezTo>
                <a:lnTo>
                  <a:pt x="134" y="225"/>
                </a:lnTo>
                <a:cubicBezTo>
                  <a:pt x="134" y="232"/>
                  <a:pt x="140" y="239"/>
                  <a:pt x="147" y="239"/>
                </a:cubicBezTo>
                <a:lnTo>
                  <a:pt x="173" y="239"/>
                </a:lnTo>
                <a:cubicBezTo>
                  <a:pt x="181" y="239"/>
                  <a:pt x="187" y="232"/>
                  <a:pt x="187" y="225"/>
                </a:cubicBezTo>
                <a:lnTo>
                  <a:pt x="187" y="198"/>
                </a:lnTo>
                <a:cubicBezTo>
                  <a:pt x="187" y="191"/>
                  <a:pt x="181" y="185"/>
                  <a:pt x="173" y="185"/>
                </a:cubicBezTo>
                <a:lnTo>
                  <a:pt x="147" y="185"/>
                </a:lnTo>
                <a:moveTo>
                  <a:pt x="213" y="198"/>
                </a:moveTo>
                <a:lnTo>
                  <a:pt x="213" y="225"/>
                </a:lnTo>
                <a:cubicBezTo>
                  <a:pt x="213" y="232"/>
                  <a:pt x="219" y="239"/>
                  <a:pt x="226" y="239"/>
                </a:cubicBezTo>
                <a:lnTo>
                  <a:pt x="253" y="239"/>
                </a:lnTo>
                <a:cubicBezTo>
                  <a:pt x="260" y="239"/>
                  <a:pt x="266" y="232"/>
                  <a:pt x="266" y="225"/>
                </a:cubicBezTo>
                <a:lnTo>
                  <a:pt x="266" y="198"/>
                </a:lnTo>
                <a:cubicBezTo>
                  <a:pt x="266" y="191"/>
                  <a:pt x="260" y="185"/>
                  <a:pt x="253" y="185"/>
                </a:cubicBezTo>
                <a:lnTo>
                  <a:pt x="226" y="185"/>
                </a:lnTo>
                <a:cubicBezTo>
                  <a:pt x="219" y="185"/>
                  <a:pt x="213" y="191"/>
                  <a:pt x="213" y="198"/>
                </a:cubicBezTo>
                <a:moveTo>
                  <a:pt x="67" y="79"/>
                </a:moveTo>
                <a:cubicBezTo>
                  <a:pt x="59" y="79"/>
                  <a:pt x="53" y="85"/>
                  <a:pt x="53" y="93"/>
                </a:cubicBezTo>
                <a:lnTo>
                  <a:pt x="53" y="119"/>
                </a:lnTo>
                <a:cubicBezTo>
                  <a:pt x="53" y="126"/>
                  <a:pt x="59" y="132"/>
                  <a:pt x="67" y="132"/>
                </a:cubicBezTo>
                <a:lnTo>
                  <a:pt x="93" y="132"/>
                </a:lnTo>
                <a:cubicBezTo>
                  <a:pt x="100" y="132"/>
                  <a:pt x="106" y="126"/>
                  <a:pt x="106" y="119"/>
                </a:cubicBezTo>
                <a:lnTo>
                  <a:pt x="106" y="93"/>
                </a:lnTo>
                <a:cubicBezTo>
                  <a:pt x="106" y="85"/>
                  <a:pt x="100" y="79"/>
                  <a:pt x="93" y="79"/>
                </a:cubicBezTo>
                <a:lnTo>
                  <a:pt x="67" y="79"/>
                </a:lnTo>
                <a:moveTo>
                  <a:pt x="134" y="93"/>
                </a:moveTo>
                <a:lnTo>
                  <a:pt x="134" y="119"/>
                </a:lnTo>
                <a:cubicBezTo>
                  <a:pt x="134" y="126"/>
                  <a:pt x="140" y="132"/>
                  <a:pt x="147" y="132"/>
                </a:cubicBezTo>
                <a:lnTo>
                  <a:pt x="173" y="132"/>
                </a:lnTo>
                <a:cubicBezTo>
                  <a:pt x="181" y="132"/>
                  <a:pt x="187" y="126"/>
                  <a:pt x="187" y="119"/>
                </a:cubicBezTo>
                <a:lnTo>
                  <a:pt x="187" y="93"/>
                </a:lnTo>
                <a:cubicBezTo>
                  <a:pt x="187" y="85"/>
                  <a:pt x="181" y="79"/>
                  <a:pt x="173" y="79"/>
                </a:cubicBezTo>
                <a:lnTo>
                  <a:pt x="147" y="79"/>
                </a:lnTo>
                <a:cubicBezTo>
                  <a:pt x="140" y="79"/>
                  <a:pt x="134" y="85"/>
                  <a:pt x="134" y="93"/>
                </a:cubicBezTo>
                <a:moveTo>
                  <a:pt x="226" y="79"/>
                </a:moveTo>
                <a:cubicBezTo>
                  <a:pt x="219" y="79"/>
                  <a:pt x="213" y="85"/>
                  <a:pt x="213" y="93"/>
                </a:cubicBezTo>
                <a:lnTo>
                  <a:pt x="213" y="119"/>
                </a:lnTo>
                <a:cubicBezTo>
                  <a:pt x="213" y="126"/>
                  <a:pt x="219" y="132"/>
                  <a:pt x="226" y="132"/>
                </a:cubicBezTo>
                <a:lnTo>
                  <a:pt x="253" y="132"/>
                </a:lnTo>
                <a:cubicBezTo>
                  <a:pt x="260" y="132"/>
                  <a:pt x="266" y="126"/>
                  <a:pt x="266" y="119"/>
                </a:cubicBezTo>
                <a:lnTo>
                  <a:pt x="266" y="93"/>
                </a:lnTo>
                <a:cubicBezTo>
                  <a:pt x="266" y="85"/>
                  <a:pt x="260" y="79"/>
                  <a:pt x="253" y="79"/>
                </a:cubicBezTo>
                <a:lnTo>
                  <a:pt x="226" y="79"/>
                </a:lnTo>
                <a:close/>
              </a:path>
            </a:pathLst>
          </a:custGeom>
          <a:solidFill>
            <a:srgbClr val="1E40A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 dirty="0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92" name="任意多边形 291"/>
          <p:cNvSpPr/>
          <p:nvPr/>
        </p:nvSpPr>
        <p:spPr>
          <a:xfrm>
            <a:off x="8056714" y="3371760"/>
            <a:ext cx="1810080" cy="1028880"/>
          </a:xfrm>
          <a:custGeom>
            <a:avLst/>
            <a:gdLst/>
            <a:ahLst/>
            <a:cxnLst/>
            <a:rect l="0" t="0" r="r" b="b"/>
            <a:pathLst>
              <a:path w="5028" h="2858">
                <a:moveTo>
                  <a:pt x="0" y="2752"/>
                </a:moveTo>
                <a:lnTo>
                  <a:pt x="0" y="106"/>
                </a:lnTo>
                <a:cubicBezTo>
                  <a:pt x="0" y="92"/>
                  <a:pt x="2" y="78"/>
                  <a:pt x="8" y="65"/>
                </a:cubicBezTo>
                <a:cubicBezTo>
                  <a:pt x="13" y="52"/>
                  <a:pt x="21" y="41"/>
                  <a:pt x="31" y="31"/>
                </a:cubicBezTo>
                <a:cubicBezTo>
                  <a:pt x="41" y="21"/>
                  <a:pt x="52" y="13"/>
                  <a:pt x="65" y="8"/>
                </a:cubicBezTo>
                <a:cubicBezTo>
                  <a:pt x="78" y="2"/>
                  <a:pt x="92" y="0"/>
                  <a:pt x="106" y="0"/>
                </a:cubicBezTo>
                <a:lnTo>
                  <a:pt x="4922" y="0"/>
                </a:lnTo>
                <a:cubicBezTo>
                  <a:pt x="4936" y="0"/>
                  <a:pt x="4949" y="2"/>
                  <a:pt x="4962" y="8"/>
                </a:cubicBezTo>
                <a:cubicBezTo>
                  <a:pt x="4975" y="13"/>
                  <a:pt x="4987" y="21"/>
                  <a:pt x="4997" y="31"/>
                </a:cubicBezTo>
                <a:cubicBezTo>
                  <a:pt x="5007" y="41"/>
                  <a:pt x="5014" y="52"/>
                  <a:pt x="5020" y="65"/>
                </a:cubicBezTo>
                <a:cubicBezTo>
                  <a:pt x="5025" y="78"/>
                  <a:pt x="5028" y="92"/>
                  <a:pt x="5028" y="106"/>
                </a:cubicBezTo>
                <a:lnTo>
                  <a:pt x="5028" y="2752"/>
                </a:lnTo>
                <a:cubicBezTo>
                  <a:pt x="5028" y="2766"/>
                  <a:pt x="5025" y="2780"/>
                  <a:pt x="5020" y="2793"/>
                </a:cubicBezTo>
                <a:cubicBezTo>
                  <a:pt x="5014" y="2806"/>
                  <a:pt x="5007" y="2817"/>
                  <a:pt x="4997" y="2827"/>
                </a:cubicBezTo>
                <a:cubicBezTo>
                  <a:pt x="4987" y="2837"/>
                  <a:pt x="4975" y="2845"/>
                  <a:pt x="4962" y="2850"/>
                </a:cubicBezTo>
                <a:cubicBezTo>
                  <a:pt x="4949" y="2856"/>
                  <a:pt x="4936" y="2858"/>
                  <a:pt x="4922" y="2858"/>
                </a:cubicBezTo>
                <a:lnTo>
                  <a:pt x="106" y="2858"/>
                </a:lnTo>
                <a:cubicBezTo>
                  <a:pt x="92" y="2858"/>
                  <a:pt x="78" y="2856"/>
                  <a:pt x="65" y="2850"/>
                </a:cubicBezTo>
                <a:cubicBezTo>
                  <a:pt x="52" y="2845"/>
                  <a:pt x="41" y="2837"/>
                  <a:pt x="31" y="2827"/>
                </a:cubicBezTo>
                <a:cubicBezTo>
                  <a:pt x="21" y="2817"/>
                  <a:pt x="13" y="2806"/>
                  <a:pt x="8" y="2793"/>
                </a:cubicBezTo>
                <a:cubicBezTo>
                  <a:pt x="2" y="2780"/>
                  <a:pt x="0" y="2766"/>
                  <a:pt x="0" y="2752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7766685" y="1914525"/>
            <a:ext cx="2711450" cy="92329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altLang="zh-CN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2.</a:t>
            </a:r>
            <a:r>
              <a:rPr lang="zh-CN" altLang="en-US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界面原型设计</a:t>
            </a:r>
            <a:endParaRPr lang="zh-CN" altLang="en-US" sz="2000" b="0" i="0" u="none" strike="noStrike" dirty="0">
              <a:solidFill>
                <a:srgbClr val="1E40AF"/>
              </a:solidFill>
              <a:effectLst/>
              <a:uFillTx/>
              <a:latin typeface="Noto Sans SC" panose="020B0200000000000000" charset="-122"/>
              <a:ea typeface="Noto Sans SC" panose="020B0200000000000000" charset="-122"/>
            </a:endParaRPr>
          </a:p>
          <a:p>
            <a:pPr algn="ctr"/>
            <a:r>
              <a:rPr lang="en-US" altLang="zh-CN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Interface Prototype Design</a:t>
            </a:r>
            <a:r>
              <a:rPr lang="en-US" altLang="zh-CN" sz="2000" b="0" u="none" strike="noStrike" dirty="0">
                <a:solidFill>
                  <a:srgbClr val="000000"/>
                </a:solidFill>
                <a:effectLst/>
                <a:uFillTx/>
                <a:latin typeface="Times New Roman" panose="02020603050405020304"/>
              </a:rPr>
              <a:t> </a:t>
            </a:r>
            <a:endParaRPr lang="en-US" altLang="zh-CN" sz="2000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00" name="任意多边形 299"/>
          <p:cNvSpPr/>
          <p:nvPr/>
        </p:nvSpPr>
        <p:spPr>
          <a:xfrm>
            <a:off x="1646555" y="4293235"/>
            <a:ext cx="250190" cy="229870"/>
          </a:xfrm>
          <a:custGeom>
            <a:avLst/>
            <a:gdLst/>
            <a:ahLst/>
            <a:cxnLst/>
            <a:rect l="0" t="0" r="r" b="b"/>
            <a:pathLst>
              <a:path w="530" h="425">
                <a:moveTo>
                  <a:pt x="326" y="1"/>
                </a:moveTo>
                <a:cubicBezTo>
                  <a:pt x="340" y="5"/>
                  <a:pt x="348" y="20"/>
                  <a:pt x="344" y="34"/>
                </a:cubicBezTo>
                <a:lnTo>
                  <a:pt x="237" y="405"/>
                </a:lnTo>
                <a:cubicBezTo>
                  <a:pt x="233" y="420"/>
                  <a:pt x="219" y="428"/>
                  <a:pt x="205" y="424"/>
                </a:cubicBezTo>
                <a:cubicBezTo>
                  <a:pt x="191" y="420"/>
                  <a:pt x="182" y="405"/>
                  <a:pt x="186" y="391"/>
                </a:cubicBezTo>
                <a:lnTo>
                  <a:pt x="292" y="20"/>
                </a:lnTo>
                <a:cubicBezTo>
                  <a:pt x="296" y="5"/>
                  <a:pt x="311" y="-3"/>
                  <a:pt x="326" y="1"/>
                </a:cubicBezTo>
                <a:moveTo>
                  <a:pt x="393" y="102"/>
                </a:moveTo>
                <a:lnTo>
                  <a:pt x="393" y="102"/>
                </a:lnTo>
                <a:moveTo>
                  <a:pt x="393" y="139"/>
                </a:moveTo>
                <a:cubicBezTo>
                  <a:pt x="382" y="129"/>
                  <a:pt x="382" y="112"/>
                  <a:pt x="393" y="102"/>
                </a:cubicBezTo>
                <a:cubicBezTo>
                  <a:pt x="403" y="90"/>
                  <a:pt x="420" y="90"/>
                  <a:pt x="430" y="102"/>
                </a:cubicBezTo>
                <a:lnTo>
                  <a:pt x="523" y="194"/>
                </a:lnTo>
                <a:cubicBezTo>
                  <a:pt x="533" y="205"/>
                  <a:pt x="533" y="221"/>
                  <a:pt x="523" y="232"/>
                </a:cubicBezTo>
                <a:lnTo>
                  <a:pt x="430" y="324"/>
                </a:lnTo>
                <a:cubicBezTo>
                  <a:pt x="420" y="335"/>
                  <a:pt x="403" y="335"/>
                  <a:pt x="393" y="324"/>
                </a:cubicBezTo>
                <a:cubicBezTo>
                  <a:pt x="382" y="314"/>
                  <a:pt x="382" y="297"/>
                  <a:pt x="393" y="287"/>
                </a:cubicBezTo>
                <a:lnTo>
                  <a:pt x="467" y="213"/>
                </a:lnTo>
                <a:lnTo>
                  <a:pt x="393" y="139"/>
                </a:lnTo>
                <a:moveTo>
                  <a:pt x="138" y="102"/>
                </a:moveTo>
                <a:cubicBezTo>
                  <a:pt x="148" y="112"/>
                  <a:pt x="148" y="129"/>
                  <a:pt x="138" y="139"/>
                </a:cubicBezTo>
                <a:lnTo>
                  <a:pt x="64" y="213"/>
                </a:lnTo>
                <a:lnTo>
                  <a:pt x="138" y="287"/>
                </a:lnTo>
                <a:cubicBezTo>
                  <a:pt x="148" y="297"/>
                  <a:pt x="148" y="314"/>
                  <a:pt x="138" y="324"/>
                </a:cubicBezTo>
                <a:cubicBezTo>
                  <a:pt x="128" y="335"/>
                  <a:pt x="111" y="335"/>
                  <a:pt x="101" y="324"/>
                </a:cubicBezTo>
                <a:lnTo>
                  <a:pt x="8" y="232"/>
                </a:lnTo>
                <a:cubicBezTo>
                  <a:pt x="-2" y="221"/>
                  <a:pt x="-2" y="205"/>
                  <a:pt x="8" y="194"/>
                </a:cubicBezTo>
                <a:lnTo>
                  <a:pt x="101" y="102"/>
                </a:lnTo>
                <a:cubicBezTo>
                  <a:pt x="111" y="90"/>
                  <a:pt x="128" y="90"/>
                  <a:pt x="138" y="102"/>
                </a:cubicBezTo>
                <a:close/>
              </a:path>
            </a:pathLst>
          </a:custGeom>
          <a:solidFill>
            <a:srgbClr val="1E40A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03" name="文本框 302"/>
          <p:cNvSpPr txBox="1"/>
          <p:nvPr/>
        </p:nvSpPr>
        <p:spPr>
          <a:xfrm>
            <a:off x="2004695" y="4229100"/>
            <a:ext cx="3605530" cy="92329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3.</a:t>
            </a:r>
            <a:r>
              <a:rPr lang="zh-CN" altLang="en-US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目标用户结果报告与技术细节</a:t>
            </a:r>
            <a:endParaRPr lang="zh-CN" altLang="en-US" sz="2000" b="0" i="0" u="none" strike="noStrike" dirty="0">
              <a:solidFill>
                <a:srgbClr val="1E40AF"/>
              </a:solidFill>
              <a:effectLst/>
              <a:uFillTx/>
              <a:latin typeface="Noto Sans SC" panose="020B0200000000000000" charset="-122"/>
              <a:ea typeface="Noto Sans SC" panose="020B0200000000000000" charset="-122"/>
            </a:endParaRPr>
          </a:p>
          <a:p>
            <a:r>
              <a:rPr lang="en-US" altLang="zh-CN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Results Report and Technical  Details</a:t>
            </a:r>
            <a:endParaRPr lang="zh-CN" altLang="en-US" sz="2000" b="0" i="0" u="none" strike="noStrike" dirty="0">
              <a:solidFill>
                <a:srgbClr val="1E40AF"/>
              </a:solidFill>
              <a:effectLst/>
              <a:uFillTx/>
              <a:latin typeface="Noto Sans SC" panose="020B0200000000000000" charset="-122"/>
              <a:ea typeface="Noto Sans SC" panose="020B02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7210" y="4169410"/>
            <a:ext cx="2563495" cy="92329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en-US" altLang="zh-CN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4.</a:t>
            </a:r>
            <a:r>
              <a:rPr lang="zh-CN" altLang="en-US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团队协作与总结</a:t>
            </a:r>
            <a:r>
              <a:rPr lang="en-US" altLang="zh-CN" sz="2000" b="0" i="0" u="none" strike="noStrike" dirty="0">
                <a:solidFill>
                  <a:srgbClr val="1E40AF"/>
                </a:solidFill>
                <a:effectLst/>
                <a:uFillTx/>
                <a:latin typeface="Noto Sans SC" panose="020B0200000000000000" charset="-122"/>
                <a:ea typeface="Noto Sans SC" panose="020B0200000000000000" charset="-122"/>
              </a:rPr>
              <a:t>Team Collaboration and Summary</a:t>
            </a:r>
            <a:endParaRPr lang="en-US" altLang="zh-CN" sz="2000" b="0" i="0" u="none" strike="noStrike" dirty="0">
              <a:solidFill>
                <a:srgbClr val="1E40AF"/>
              </a:solidFill>
              <a:effectLst/>
              <a:uFillTx/>
              <a:latin typeface="Noto Sans SC" panose="020B0200000000000000" charset="-122"/>
              <a:ea typeface="Noto Sans SC" panose="020B0200000000000000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3056" y="985"/>
                <a:ext cx="15195" cy="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452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目录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4" name="矩形 3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1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12" name="Picture 7"/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sp>
        <p:nvSpPr>
          <p:cNvPr id="14" name="任意多边形 13"/>
          <p:cNvSpPr/>
          <p:nvPr/>
        </p:nvSpPr>
        <p:spPr>
          <a:xfrm>
            <a:off x="7260590" y="4349115"/>
            <a:ext cx="250190" cy="229870"/>
          </a:xfrm>
          <a:custGeom>
            <a:avLst/>
            <a:gdLst/>
            <a:ahLst/>
            <a:cxnLst/>
            <a:rect l="0" t="0" r="r" b="b"/>
            <a:pathLst>
              <a:path w="530" h="425">
                <a:moveTo>
                  <a:pt x="326" y="1"/>
                </a:moveTo>
                <a:cubicBezTo>
                  <a:pt x="340" y="5"/>
                  <a:pt x="348" y="20"/>
                  <a:pt x="344" y="34"/>
                </a:cubicBezTo>
                <a:lnTo>
                  <a:pt x="237" y="405"/>
                </a:lnTo>
                <a:cubicBezTo>
                  <a:pt x="233" y="420"/>
                  <a:pt x="219" y="428"/>
                  <a:pt x="205" y="424"/>
                </a:cubicBezTo>
                <a:cubicBezTo>
                  <a:pt x="191" y="420"/>
                  <a:pt x="182" y="405"/>
                  <a:pt x="186" y="391"/>
                </a:cubicBezTo>
                <a:lnTo>
                  <a:pt x="292" y="20"/>
                </a:lnTo>
                <a:cubicBezTo>
                  <a:pt x="296" y="5"/>
                  <a:pt x="311" y="-3"/>
                  <a:pt x="326" y="1"/>
                </a:cubicBezTo>
                <a:moveTo>
                  <a:pt x="393" y="102"/>
                </a:moveTo>
                <a:lnTo>
                  <a:pt x="393" y="102"/>
                </a:lnTo>
                <a:moveTo>
                  <a:pt x="393" y="139"/>
                </a:moveTo>
                <a:cubicBezTo>
                  <a:pt x="382" y="129"/>
                  <a:pt x="382" y="112"/>
                  <a:pt x="393" y="102"/>
                </a:cubicBezTo>
                <a:cubicBezTo>
                  <a:pt x="403" y="90"/>
                  <a:pt x="420" y="90"/>
                  <a:pt x="430" y="102"/>
                </a:cubicBezTo>
                <a:lnTo>
                  <a:pt x="523" y="194"/>
                </a:lnTo>
                <a:cubicBezTo>
                  <a:pt x="533" y="205"/>
                  <a:pt x="533" y="221"/>
                  <a:pt x="523" y="232"/>
                </a:cubicBezTo>
                <a:lnTo>
                  <a:pt x="430" y="324"/>
                </a:lnTo>
                <a:cubicBezTo>
                  <a:pt x="420" y="335"/>
                  <a:pt x="403" y="335"/>
                  <a:pt x="393" y="324"/>
                </a:cubicBezTo>
                <a:cubicBezTo>
                  <a:pt x="382" y="314"/>
                  <a:pt x="382" y="297"/>
                  <a:pt x="393" y="287"/>
                </a:cubicBezTo>
                <a:lnTo>
                  <a:pt x="467" y="213"/>
                </a:lnTo>
                <a:lnTo>
                  <a:pt x="393" y="139"/>
                </a:lnTo>
                <a:moveTo>
                  <a:pt x="138" y="102"/>
                </a:moveTo>
                <a:cubicBezTo>
                  <a:pt x="148" y="112"/>
                  <a:pt x="148" y="129"/>
                  <a:pt x="138" y="139"/>
                </a:cubicBezTo>
                <a:lnTo>
                  <a:pt x="64" y="213"/>
                </a:lnTo>
                <a:lnTo>
                  <a:pt x="138" y="287"/>
                </a:lnTo>
                <a:cubicBezTo>
                  <a:pt x="148" y="297"/>
                  <a:pt x="148" y="314"/>
                  <a:pt x="138" y="324"/>
                </a:cubicBezTo>
                <a:cubicBezTo>
                  <a:pt x="128" y="335"/>
                  <a:pt x="111" y="335"/>
                  <a:pt x="101" y="324"/>
                </a:cubicBezTo>
                <a:lnTo>
                  <a:pt x="8" y="232"/>
                </a:lnTo>
                <a:cubicBezTo>
                  <a:pt x="-2" y="221"/>
                  <a:pt x="-2" y="205"/>
                  <a:pt x="8" y="194"/>
                </a:cubicBezTo>
                <a:lnTo>
                  <a:pt x="101" y="102"/>
                </a:lnTo>
                <a:cubicBezTo>
                  <a:pt x="111" y="90"/>
                  <a:pt x="128" y="90"/>
                  <a:pt x="138" y="102"/>
                </a:cubicBezTo>
                <a:close/>
              </a:path>
            </a:pathLst>
          </a:custGeom>
          <a:solidFill>
            <a:srgbClr val="1E40A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3200" b="0" u="none" strike="noStrike">
              <a:solidFill>
                <a:srgbClr val="FFFFFF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7764" y="985"/>
                <a:ext cx="10487" cy="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6999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界面原型设计</a:t>
                </a:r>
                <a:r>
                  <a:rPr lang="en-US" altLang="zh-CN" sz="2400" b="1" dirty="0"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latin typeface="+mj-ea"/>
                    <a:ea typeface="+mj-ea"/>
                  </a:rPr>
                  <a:t>原型开发工具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2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60900" y="1142365"/>
            <a:ext cx="6675120" cy="41548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66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在软件原型阶段，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AxureRP9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是复杂交互与逼真模拟的最佳选择。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66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66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它提供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条件逻辑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变量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+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函数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三元组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，可把多分支业务规则直接写进原型：输入框为空时按钮置灰、下拉选项联动刷新表格、登录失败三次弹出验证码，这些都能在浏览器里实时跑通，无需一行代码；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66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" y="1205865"/>
            <a:ext cx="3637280" cy="24257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42900" y="3794760"/>
            <a:ext cx="11127105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66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动态面板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中继器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组合，可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一次性构建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轮播、拖拽排序、无限滚动、树形折叠等高级动效，手势、滑动、长按、键盘快捷键均可精确触发，几乎还原最终操作体验；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66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66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Axure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支持自适应视图，一套文件同时输出桌面、平板、手机分辨率，交互与布局自动继承，极大降低多终端验证成本；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66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660"/>
              </a:lnSpc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生成的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HTML 原型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可直接部署到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Axure Cloud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，研发团队在线批注、开发者查看标注与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CSS，需求、UI、前端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在同一链接闭环，减少反复沟通；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endParaRPr lang="zh-CN" altLang="en-US"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" name="矩形: 圆角 19"/>
          <p:cNvSpPr/>
          <p:nvPr/>
        </p:nvSpPr>
        <p:spPr>
          <a:xfrm>
            <a:off x="645160" y="1099820"/>
            <a:ext cx="10850880" cy="5316855"/>
          </a:xfrm>
          <a:prstGeom prst="roundRect">
            <a:avLst>
              <a:gd name="adj" fmla="val 5326"/>
            </a:avLst>
          </a:prstGeom>
          <a:gradFill flip="none" rotWithShape="1">
            <a:gsLst>
              <a:gs pos="0">
                <a:srgbClr val="006FC5">
                  <a:lumMod val="60000"/>
                  <a:lumOff val="40000"/>
                </a:srgbClr>
              </a:gs>
              <a:gs pos="46000">
                <a:srgbClr val="006FC5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V="1">
                <a:off x="6923" y="985"/>
                <a:ext cx="11328" cy="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6367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界面原型设计</a:t>
                </a:r>
                <a:r>
                  <a:rPr lang="en-US" altLang="zh-CN" sz="2400" b="1" dirty="0"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latin typeface="+mj-ea"/>
                    <a:ea typeface="+mj-ea"/>
                  </a:rPr>
                  <a:t>设计过程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2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sp>
        <p:nvSpPr>
          <p:cNvPr id="52" name="矩形: 圆角 19"/>
          <p:cNvSpPr/>
          <p:nvPr/>
        </p:nvSpPr>
        <p:spPr>
          <a:xfrm>
            <a:off x="776605" y="1616710"/>
            <a:ext cx="10587990" cy="4636135"/>
          </a:xfrm>
          <a:prstGeom prst="roundRect">
            <a:avLst>
              <a:gd name="adj" fmla="val 5326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srgbClr val="FFFFFF"/>
              </a:solidFill>
              <a:latin typeface="Calibri" panose="020F0502020204030204" pitchFamily="34" charset="0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85265" y="2334260"/>
            <a:ext cx="1779270" cy="521970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800" b="1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需求分析</a:t>
            </a:r>
            <a:endParaRPr lang="zh-CN" altLang="en-US" sz="2800" b="1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85265" y="4453255"/>
            <a:ext cx="1665605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buClrTx/>
              <a:buSzTx/>
              <a:buFontTx/>
            </a:pPr>
            <a:r>
              <a:rPr lang="zh-CN" altLang="en-US" sz="2800" b="1">
                <a:effectLst/>
                <a:latin typeface="微软雅黑" panose="020B0503020204020204" charset="-122"/>
                <a:ea typeface="微软雅黑" panose="020B0503020204020204" charset="-122"/>
              </a:rPr>
              <a:t>架构设计</a:t>
            </a:r>
            <a:endParaRPr lang="zh-CN" altLang="en-US" sz="2800" b="1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3394075" y="1826260"/>
            <a:ext cx="511175" cy="1502410"/>
          </a:xfrm>
          <a:prstGeom prst="leftBrace">
            <a:avLst>
              <a:gd name="adj1" fmla="val 62857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>
            <a:off x="3394075" y="3963035"/>
            <a:ext cx="511175" cy="1502410"/>
          </a:xfrm>
          <a:prstGeom prst="leftBrace">
            <a:avLst>
              <a:gd name="adj1" fmla="val 62857"/>
              <a:gd name="adj2" fmla="val 50000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78275" y="1893253"/>
            <a:ext cx="5080000" cy="1753235"/>
          </a:xfrm>
          <a:prstGeom prst="rect">
            <a:avLst/>
          </a:prstGeom>
        </p:spPr>
        <p:txBody>
          <a:bodyPr>
            <a:spAutoFit/>
          </a:bodyPr>
          <a:p>
            <a:pPr marL="285750" indent="-285750" defTabSz="2667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图像灰度化、视频特效、边缘检测等核心场景；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defTabSz="2667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附加亮度、对比度、饱和度调节、色彩调整等基础修图功能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defTabSz="266700" fontAlgn="auto">
              <a:lnSpc>
                <a:spcPct val="150000"/>
              </a:lnSpc>
              <a:buFont typeface="Wingdings" panose="05000000000000000000" charset="0"/>
              <a:buChar char="ü"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78275" y="4237038"/>
            <a:ext cx="5080000" cy="922020"/>
          </a:xfrm>
          <a:prstGeom prst="rect">
            <a:avLst/>
          </a:prstGeom>
        </p:spPr>
        <p:txBody>
          <a:bodyPr>
            <a:spAutoFit/>
          </a:bodyPr>
          <a:p>
            <a:pPr marL="285750" indent="-285750" defTabSz="2667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Tab 页用小图标并列布局，使功能直观简洁；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defTabSz="266700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左右分栏逻辑：左右侧功能区 + 中部预览区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7" name="文本占位符 22"/>
          <p:cNvSpPr txBox="1"/>
          <p:nvPr>
            <p:custDataLst>
              <p:tags r:id="rId6"/>
            </p:custDataLst>
          </p:nvPr>
        </p:nvSpPr>
        <p:spPr>
          <a:xfrm>
            <a:off x="4158931" y="1187634"/>
            <a:ext cx="3877627" cy="4293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zh-CN" altLang="en-US" sz="3600" b="0" i="0" u="none" strike="noStrike" kern="1200" cap="none" spc="0" normalizeH="0" baseline="0" dirty="0" smtClean="0">
                <a:ln>
                  <a:noFill/>
                </a:ln>
                <a:solidFill>
                  <a:srgbClr val="080A30">
                    <a:lumMod val="90000"/>
                    <a:lumOff val="10000"/>
                  </a:srgbClr>
                </a:solidFill>
                <a:effectLst>
                  <a:outerShdw blurRad="50800" dist="101600" dir="5400000" algn="t" rotWithShape="0">
                    <a:prstClr val="white">
                      <a:alpha val="23000"/>
                    </a:prstClr>
                  </a:outerShdw>
                </a:effectLst>
                <a:uLnTx/>
                <a:uFillTx/>
                <a:latin typeface="锐字锐线怒放黑简1.0" panose="02010604000000000000" pitchFamily="2" charset="-122"/>
                <a:ea typeface="锐字锐线怒放黑简1.0" panose="02010604000000000000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  <a:sym typeface="Calibri" panose="020F0502020204030204" pitchFamily="34" charset="0"/>
              </a:rPr>
              <a:t>设计过程导图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下箭头 16"/>
          <p:cNvSpPr/>
          <p:nvPr>
            <p:custDataLst>
              <p:tags r:id="rId7"/>
            </p:custDataLst>
          </p:nvPr>
        </p:nvSpPr>
        <p:spPr>
          <a:xfrm>
            <a:off x="1797149" y="3177238"/>
            <a:ext cx="1041400" cy="955040"/>
          </a:xfrm>
          <a:prstGeom prst="downArrow">
            <a:avLst/>
          </a:prstGeom>
          <a:gradFill flip="none" rotWithShape="1">
            <a:gsLst>
              <a:gs pos="0">
                <a:srgbClr val="006FC5">
                  <a:lumMod val="60000"/>
                  <a:lumOff val="40000"/>
                </a:srgbClr>
              </a:gs>
              <a:gs pos="49000">
                <a:srgbClr val="006FC5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armonyOS Sans SC" panose="00000500000000000000" charset="-122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47675" y="283845"/>
            <a:ext cx="11637645" cy="675640"/>
            <a:chOff x="462" y="342"/>
            <a:chExt cx="18327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7376" cy="725"/>
              <a:chOff x="1413" y="604"/>
              <a:chExt cx="17376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8728" y="966"/>
                <a:ext cx="10061" cy="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758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界面原型设计</a:t>
                </a:r>
                <a:r>
                  <a:rPr lang="en-US" altLang="zh-CN" sz="2400" b="1" dirty="0"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latin typeface="+mj-ea"/>
                    <a:ea typeface="+mj-ea"/>
                  </a:rPr>
                  <a:t>图像</a:t>
                </a:r>
                <a:r>
                  <a:rPr lang="zh-CN" altLang="en-US" sz="2400" b="1" dirty="0">
                    <a:latin typeface="+mj-ea"/>
                    <a:ea typeface="+mj-ea"/>
                  </a:rPr>
                  <a:t>处理模块展示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2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10" y="1474470"/>
            <a:ext cx="5888355" cy="3304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3160" y="1474470"/>
            <a:ext cx="5765800" cy="33229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5212715" y="5342890"/>
            <a:ext cx="1998345" cy="58356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多图上传</a:t>
            </a:r>
            <a:endParaRPr lang="zh-CN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47675" y="283845"/>
            <a:ext cx="11637645" cy="675640"/>
            <a:chOff x="462" y="342"/>
            <a:chExt cx="18327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7376" cy="725"/>
              <a:chOff x="1413" y="604"/>
              <a:chExt cx="17376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8728" y="966"/>
                <a:ext cx="10061" cy="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7584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界面原型设计</a:t>
                </a:r>
                <a:r>
                  <a:rPr lang="en-US" altLang="zh-CN" sz="2400" b="1" dirty="0"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latin typeface="+mj-ea"/>
                    <a:ea typeface="+mj-ea"/>
                  </a:rPr>
                  <a:t>图像</a:t>
                </a:r>
                <a:r>
                  <a:rPr lang="zh-CN" altLang="en-US" sz="2400" b="1" dirty="0">
                    <a:latin typeface="+mj-ea"/>
                    <a:ea typeface="+mj-ea"/>
                  </a:rPr>
                  <a:t>处理模块展示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2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710" y="1555750"/>
            <a:ext cx="6172200" cy="3637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直接箭头连接符 13"/>
          <p:cNvCxnSpPr/>
          <p:nvPr/>
        </p:nvCxnSpPr>
        <p:spPr>
          <a:xfrm flipH="1">
            <a:off x="2327910" y="2980055"/>
            <a:ext cx="1029970" cy="3175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8305800" y="3766185"/>
            <a:ext cx="7620" cy="197485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8491220" y="2089785"/>
            <a:ext cx="1534160" cy="7054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51180" y="3348990"/>
            <a:ext cx="208407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buClrTx/>
              <a:buSzTx/>
              <a:buFontTx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边缘检测按钮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97140" y="5909310"/>
            <a:ext cx="246951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buClrTx/>
              <a:buSzTx/>
              <a:buFontTx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RGB调节滑块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80930" y="1982470"/>
            <a:ext cx="1554480" cy="82994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buClrTx/>
              <a:buSzTx/>
              <a:buFontTx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对比度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defTabSz="266700">
              <a:buClrTx/>
              <a:buSzTx/>
              <a:buFontTx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调节滑块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2910" y="2225040"/>
            <a:ext cx="2340610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灰度化检测按钮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2823210" y="2442845"/>
            <a:ext cx="736600" cy="11938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梯形 31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8844" y="966"/>
                <a:ext cx="9407" cy="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1413" y="604"/>
                <a:ext cx="821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界面原型设计</a:t>
                </a:r>
                <a:r>
                  <a:rPr lang="en-US" altLang="zh-CN" sz="2400" b="1" dirty="0">
                    <a:latin typeface="+mj-ea"/>
                    <a:ea typeface="+mj-ea"/>
                  </a:rPr>
                  <a:t>-</a:t>
                </a:r>
                <a:r>
                  <a:rPr lang="zh-CN" altLang="en-US" sz="2400" b="1" dirty="0">
                    <a:latin typeface="+mj-ea"/>
                    <a:ea typeface="+mj-ea"/>
                  </a:rPr>
                  <a:t>视频</a:t>
                </a:r>
                <a:r>
                  <a:rPr lang="zh-CN" altLang="en-US" sz="2400" b="1" dirty="0">
                    <a:latin typeface="+mj-ea"/>
                    <a:ea typeface="+mj-ea"/>
                  </a:rPr>
                  <a:t>处理模块展示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8" name="矩形 7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2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8445" y="1457960"/>
            <a:ext cx="6750685" cy="3942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9980930" y="3173730"/>
            <a:ext cx="2119630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实时调节画面</a:t>
            </a:r>
            <a:endParaRPr lang="zh-CN" altLang="en-US" sz="16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15150" y="5860415"/>
            <a:ext cx="223964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l" defTabSz="266700">
              <a:buClrTx/>
              <a:buSzTx/>
              <a:buFont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实时特效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82390" y="5898515"/>
            <a:ext cx="2025650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进度条调节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5161915" y="4719955"/>
            <a:ext cx="72390" cy="11404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099175" y="4869815"/>
            <a:ext cx="1308735" cy="9213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956675" y="2670810"/>
            <a:ext cx="1401445" cy="50292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文本框 210"/>
          <p:cNvSpPr txBox="1"/>
          <p:nvPr/>
        </p:nvSpPr>
        <p:spPr>
          <a:xfrm>
            <a:off x="285535" y="2259160"/>
            <a:ext cx="3604260" cy="3073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2000" b="1" u="none" strike="noStrike" dirty="0"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面向工业用户，追求简洁高效</a:t>
            </a:r>
            <a:endParaRPr lang="en-US" sz="2000" b="1" u="none" strike="noStrike" dirty="0"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285887" y="3986263"/>
            <a:ext cx="4173220" cy="19386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marL="342900" indent="-342900" algn="l" fontAlgn="auto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en-US" sz="2000" b="1" i="0" u="none" strike="noStrike" dirty="0"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直观的QT界面设计，降低操作门槛</a:t>
            </a:r>
            <a:endParaRPr lang="zh-CN" altLang="en-US" sz="2000" b="1" i="0" u="none" strike="noStrike" dirty="0"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实时预览机制，提升检测效率</a:t>
            </a:r>
            <a:endParaRPr lang="zh-CN" altLang="en-US" sz="2000" b="1" dirty="0"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342900" indent="-342900" algn="l" fontAlgn="auto">
              <a:lnSpc>
                <a:spcPct val="150000"/>
              </a:lnSpc>
              <a:buClrTx/>
              <a:buSzTx/>
              <a:buFont typeface="Wingdings" panose="05000000000000000000" charset="0"/>
              <a:buChar char="ü"/>
            </a:pPr>
            <a:r>
              <a:rPr lang="zh-CN" altLang="en-US" sz="2000" b="1" dirty="0"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模块化架构，保证系统稳定性</a:t>
            </a:r>
            <a:endParaRPr lang="zh-CN" altLang="en-US" sz="2000" b="1" u="none" strike="noStrike" dirty="0"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 algn="l">
              <a:buFont typeface="Wingdings" panose="05000000000000000000" charset="0"/>
              <a:buChar char="ü"/>
            </a:pPr>
            <a:endParaRPr lang="en-US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  <a:p>
            <a:endParaRPr lang="en-US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5" y="784225"/>
            <a:ext cx="5048250" cy="2809240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6126" y="985"/>
                <a:ext cx="121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1413" y="604"/>
                <a:ext cx="821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设计理念与核心架构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9" name="矩形 18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3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28" name="Picture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29" name="Picture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sp>
        <p:nvSpPr>
          <p:cNvPr id="30" name="平行四边形 29"/>
          <p:cNvSpPr/>
          <p:nvPr/>
        </p:nvSpPr>
        <p:spPr>
          <a:xfrm>
            <a:off x="285750" y="1329690"/>
            <a:ext cx="1598930" cy="655955"/>
          </a:xfrm>
          <a:prstGeom prst="parallelogram">
            <a:avLst>
              <a:gd name="adj" fmla="val 58453"/>
            </a:avLst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7050" y="1463675"/>
            <a:ext cx="1464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设计哲学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165100" y="3047365"/>
            <a:ext cx="1598930" cy="655955"/>
          </a:xfrm>
          <a:prstGeom prst="parallelogram">
            <a:avLst>
              <a:gd name="adj" fmla="val 58453"/>
            </a:avLst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19735" y="3190875"/>
            <a:ext cx="1464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核心思路</a:t>
            </a:r>
            <a:endParaRPr lang="zh-CN" alt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梯形 34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125" y="3736340"/>
            <a:ext cx="5048250" cy="2908935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文本框 236"/>
          <p:cNvSpPr txBox="1"/>
          <p:nvPr/>
        </p:nvSpPr>
        <p:spPr>
          <a:xfrm>
            <a:off x="512444" y="1495437"/>
            <a:ext cx="1979720" cy="36893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i="0" u="none" strike="noStrike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问题描述：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9" name="文本框 238"/>
          <p:cNvSpPr txBox="1"/>
          <p:nvPr/>
        </p:nvSpPr>
        <p:spPr>
          <a:xfrm>
            <a:off x="512444" y="1952549"/>
            <a:ext cx="5264458" cy="55372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多图切换时预览区刷新延迟，严重影响检测效率</a:t>
            </a:r>
            <a:endParaRPr lang="en-US" altLang="zh-CN" b="1" i="0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b="1" u="none" strike="noStrike" dirty="0"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41" name="文本框 240"/>
          <p:cNvSpPr txBox="1"/>
          <p:nvPr/>
        </p:nvSpPr>
        <p:spPr>
          <a:xfrm>
            <a:off x="512445" y="2296319"/>
            <a:ext cx="1873250" cy="3689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i="0" u="none" strike="noStrike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解决尝试：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Times New Roman" panose="02020603050405020304"/>
            </a:endParaRPr>
          </a:p>
        </p:txBody>
      </p:sp>
      <p:sp>
        <p:nvSpPr>
          <p:cNvPr id="243" name="文本框 242"/>
          <p:cNvSpPr txBox="1"/>
          <p:nvPr/>
        </p:nvSpPr>
        <p:spPr>
          <a:xfrm>
            <a:off x="512445" y="2802099"/>
            <a:ext cx="3477160" cy="83058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a.优化图像预加载逻辑</a:t>
            </a:r>
            <a:endParaRPr lang="zh-CN" altLang="en-US" b="1" i="0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b.采用相邻图片预缓存机制</a:t>
            </a:r>
            <a:endParaRPr lang="zh-CN" altLang="en-US" b="1" i="0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c.实现异步加载与UI线程分离</a:t>
            </a:r>
            <a:endParaRPr lang="zh-CN" altLang="en-US" b="1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2445" y="3760300"/>
            <a:ext cx="3477160" cy="36893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最终结果：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2445" y="4185025"/>
            <a:ext cx="5015884" cy="55372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切换等待时间从&gt;2s优化至&lt;200ms，</a:t>
            </a:r>
            <a:endParaRPr lang="zh-CN" altLang="en-US" b="1" i="0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流畅度提升10倍</a:t>
            </a:r>
            <a:endParaRPr lang="zh-CN" altLang="en-US" b="1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2575" y="4831138"/>
            <a:ext cx="3477160" cy="368935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marL="342900" indent="-342900" algn="l">
              <a:buClrTx/>
              <a:buSzTx/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rgbClr val="1E40AF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核心收获：</a:t>
            </a:r>
            <a:endParaRPr lang="zh-CN" altLang="en-US" sz="2400" b="1" dirty="0">
              <a:solidFill>
                <a:srgbClr val="1E40AF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2575" y="5291587"/>
            <a:ext cx="5110771" cy="276860"/>
          </a:xfrm>
          <a:prstGeom prst="rect">
            <a:avLst/>
          </a:prstGeom>
          <a:noFill/>
          <a:ln w="0">
            <a:noFill/>
          </a:ln>
        </p:spPr>
        <p:txBody>
          <a:bodyPr wrap="square" lIns="0" tIns="0" rIns="0" bIns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b="1" i="0" u="none" strike="noStrike" dirty="0">
                <a:solidFill>
                  <a:srgbClr val="334155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理解了“预加载”在工业软件中的关键价值</a:t>
            </a:r>
            <a:endParaRPr lang="zh-CN" altLang="en-US" b="1" u="none" strike="noStrike" dirty="0">
              <a:solidFill>
                <a:srgbClr val="334155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3255" y="1864360"/>
            <a:ext cx="5903595" cy="343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447675" y="283845"/>
            <a:ext cx="11296015" cy="675640"/>
            <a:chOff x="462" y="342"/>
            <a:chExt cx="17789" cy="106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3312" y="342"/>
              <a:ext cx="370" cy="7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28" b="-6162"/>
            <a:stretch>
              <a:fillRect/>
            </a:stretch>
          </p:blipFill>
          <p:spPr>
            <a:xfrm>
              <a:off x="5568" y="442"/>
              <a:ext cx="370" cy="775"/>
            </a:xfrm>
            <a:prstGeom prst="rect">
              <a:avLst/>
            </a:prstGeom>
          </p:spPr>
        </p:pic>
        <p:grpSp>
          <p:nvGrpSpPr>
            <p:cNvPr id="16" name="组合 15"/>
            <p:cNvGrpSpPr/>
            <p:nvPr/>
          </p:nvGrpSpPr>
          <p:grpSpPr>
            <a:xfrm>
              <a:off x="1413" y="604"/>
              <a:ext cx="16838" cy="725"/>
              <a:chOff x="1413" y="604"/>
              <a:chExt cx="16838" cy="725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V="1">
                <a:off x="8627" y="985"/>
                <a:ext cx="9624" cy="1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本框 17"/>
              <p:cNvSpPr txBox="1"/>
              <p:nvPr/>
            </p:nvSpPr>
            <p:spPr>
              <a:xfrm>
                <a:off x="1413" y="604"/>
                <a:ext cx="8216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400" b="1" dirty="0">
                    <a:latin typeface="+mj-ea"/>
                    <a:ea typeface="+mj-ea"/>
                  </a:rPr>
                  <a:t>技术难点一：多图切换性能优化</a:t>
                </a:r>
                <a:endParaRPr lang="zh-CN" altLang="en-US" sz="2400" b="1" dirty="0">
                  <a:latin typeface="+mj-ea"/>
                  <a:ea typeface="+mj-ea"/>
                </a:endParaRPr>
              </a:p>
            </p:txBody>
          </p:sp>
        </p:grpSp>
        <p:sp>
          <p:nvSpPr>
            <p:cNvPr id="19" name="矩形 18"/>
            <p:cNvSpPr/>
            <p:nvPr userDrawn="1"/>
          </p:nvSpPr>
          <p:spPr>
            <a:xfrm>
              <a:off x="462" y="442"/>
              <a:ext cx="964" cy="9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400" b="1" dirty="0">
                  <a:latin typeface="+mj-ea"/>
                  <a:ea typeface="+mj-ea"/>
                </a:rPr>
                <a:t>3</a:t>
              </a:r>
              <a:endParaRPr lang="en-US" altLang="zh-CN" sz="2400" b="1" dirty="0">
                <a:latin typeface="+mj-ea"/>
                <a:ea typeface="+mj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9980930" y="24765"/>
            <a:ext cx="1645960" cy="616309"/>
            <a:chOff x="109" y="0"/>
            <a:chExt cx="4074" cy="1715"/>
          </a:xfrm>
        </p:grpSpPr>
        <p:pic>
          <p:nvPicPr>
            <p:cNvPr id="6" name="Picture 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09" y="0"/>
              <a:ext cx="3232" cy="1715"/>
            </a:xfrm>
            <a:prstGeom prst="rect">
              <a:avLst/>
            </a:prstGeom>
          </p:spPr>
        </p:pic>
        <p:pic>
          <p:nvPicPr>
            <p:cNvPr id="3" name="Picture 8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 r="70045"/>
            <a:stretch>
              <a:fillRect/>
            </a:stretch>
          </p:blipFill>
          <p:spPr>
            <a:xfrm>
              <a:off x="3204" y="375"/>
              <a:ext cx="979" cy="965"/>
            </a:xfrm>
            <a:prstGeom prst="rect">
              <a:avLst/>
            </a:prstGeom>
          </p:spPr>
        </p:pic>
      </p:grpSp>
      <p:sp>
        <p:nvSpPr>
          <p:cNvPr id="35" name="梯形 34"/>
          <p:cNvSpPr/>
          <p:nvPr/>
        </p:nvSpPr>
        <p:spPr>
          <a:xfrm>
            <a:off x="7620" y="4315460"/>
            <a:ext cx="12184380" cy="2542540"/>
          </a:xfrm>
          <a:prstGeom prst="trapezoid">
            <a:avLst>
              <a:gd name="adj" fmla="val 0"/>
            </a:avLst>
          </a:prstGeom>
          <a:gradFill>
            <a:gsLst>
              <a:gs pos="0">
                <a:srgbClr val="2872ED">
                  <a:alpha val="17000"/>
                </a:srgbClr>
              </a:gs>
              <a:gs pos="100000">
                <a:srgbClr val="2872ED">
                  <a:alpha val="0"/>
                  <a:lumMod val="23000"/>
                  <a:lumOff val="77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3F6FB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3005" y="1830476"/>
            <a:ext cx="5945780" cy="345982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142.93251968503938,&quot;left&quot;:59.65291338582678,&quot;top&quot;:240.22236220472442,&quot;width&quot;:341.7470866141732}"/>
</p:tagLst>
</file>

<file path=ppt/tags/tag11.xml><?xml version="1.0" encoding="utf-8"?>
<p:tagLst xmlns:p="http://schemas.openxmlformats.org/presentationml/2006/main">
  <p:tag name="KSO_WM_DIAGRAM_VIRTUALLY_FRAME" val="{&quot;height&quot;:524.3,&quot;left&quot;:-40.305033557046954,&quot;top&quot;:61.1,&quot;width&quot;:1052.3755056941272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ISLIDE.ICON" val="#54093;#8798;#163459;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COMMONDATA" val="eyJoZGlkIjoiNzU4MmQ0MzJkNzQyZGViNTBiZDk2MmU0MzM2NTQ4NW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中科院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4994"/>
      </a:accent1>
      <a:accent2>
        <a:srgbClr val="CA865F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60000"/>
            <a:lumOff val="40000"/>
            <a:alpha val="79000"/>
          </a:schemeClr>
        </a:solidFill>
        <a:ln w="28575" cmpd="sng">
          <a:noFill/>
          <a:prstDash val="sysDash"/>
        </a:ln>
      </a:spPr>
      <a:bodyPr lIns="0" tIns="0" rIns="0" bIns="0" anchor="t">
        <a:noAutofit/>
      </a:bodyPr>
      <a:lstStyle>
        <a:defPPr algn="l">
          <a:defRPr lang="zh-CN" altLang="en-US" sz="3200" b="0" u="none" strike="noStrike">
            <a:solidFill>
              <a:srgbClr val="000000"/>
            </a:solidFill>
            <a:effectLst/>
            <a:uFillTx/>
            <a:latin typeface="Times New Roman" panose="02020603050405020304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2524</Words>
  <Application>WPS 演示</Application>
  <PresentationFormat>宽屏</PresentationFormat>
  <Paragraphs>271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Times New Roman</vt:lpstr>
      <vt:lpstr>Calibri</vt:lpstr>
      <vt:lpstr>Inter</vt:lpstr>
      <vt:lpstr>ksdb</vt:lpstr>
      <vt:lpstr>微软雅黑</vt:lpstr>
      <vt:lpstr>微软雅黑 Light</vt:lpstr>
      <vt:lpstr>Arial Unicode MS</vt:lpstr>
      <vt:lpstr>等线</vt:lpstr>
      <vt:lpstr>Noto Sans SC</vt:lpstr>
      <vt:lpstr>Wingdings</vt:lpstr>
      <vt:lpstr>Arial</vt:lpstr>
      <vt:lpstr>HarmonyOS Sans SC</vt:lpstr>
      <vt:lpstr>Calibri</vt:lpstr>
      <vt:lpstr>锐字锐线怒放黑简1.0</vt:lpstr>
      <vt:lpstr>黑体</vt:lpstr>
      <vt:lpstr>H2O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汉顺</dc:creator>
  <cp:lastModifiedBy>WPS_1689177437</cp:lastModifiedBy>
  <cp:revision>146</cp:revision>
  <dcterms:created xsi:type="dcterms:W3CDTF">2023-05-30T05:41:00Z</dcterms:created>
  <dcterms:modified xsi:type="dcterms:W3CDTF">2025-11-25T14:46:47Z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E603996E66E64B14B91DACEFC5352CDF_13</vt:lpwstr>
  </property>
  <property fmtid="{D5CDD505-2E9C-101B-9397-08002B2CF9AE}" pid="3" name="KSOProductBuildVer">
    <vt:lpwstr>2052-12.1.0.23542</vt:lpwstr>
  </property>
</Properties>
</file>