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851c0e11cb14ab4" /><Relationship Type="http://schemas.openxmlformats.org/officeDocument/2006/relationships/extended-properties" Target="/docProps/app.xml" Id="R7c9883ff6e2a49ab" /><Relationship Type="http://schemas.openxmlformats.org/officeDocument/2006/relationships/officeDocument" Target="/ppt/presentation.xml" Id="R1670c441951041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9009f47fb644137"/>
  </p:sldMasterIdLst>
  <p:notesMasterIdLst>
    <p:notesMasterId xmlns:r="http://schemas.openxmlformats.org/officeDocument/2006/relationships" r:id="R2e55b8a3a8d84e59"/>
  </p:notesMasterIdLst>
  <p:sldIdLst>
    <p:sldId xmlns:r="http://schemas.openxmlformats.org/officeDocument/2006/relationships" id="256" r:id="R0f26a0c31fbe4d95"/>
    <p:sldId xmlns:r="http://schemas.openxmlformats.org/officeDocument/2006/relationships" id="257" r:id="R6626c75c22444772"/>
    <p:sldId xmlns:r="http://schemas.openxmlformats.org/officeDocument/2006/relationships" id="258" r:id="Ra606a2b2a1c64fea"/>
    <p:sldId xmlns:r="http://schemas.openxmlformats.org/officeDocument/2006/relationships" id="259" r:id="R770174fa8c214aa0"/>
    <p:sldId xmlns:r="http://schemas.openxmlformats.org/officeDocument/2006/relationships" id="260" r:id="R07edd69668a244a0"/>
    <p:sldId xmlns:r="http://schemas.openxmlformats.org/officeDocument/2006/relationships" id="261" r:id="Raa1cdb7605b048b6"/>
    <p:sldId xmlns:r="http://schemas.openxmlformats.org/officeDocument/2006/relationships" id="262" r:id="R1cfb86d1801f4680"/>
    <p:sldId xmlns:r="http://schemas.openxmlformats.org/officeDocument/2006/relationships" id="263" r:id="Rc655d061ffeb4a04"/>
    <p:sldId xmlns:r="http://schemas.openxmlformats.org/officeDocument/2006/relationships" id="264" r:id="R26620d5decf94abf"/>
    <p:sldId xmlns:r="http://schemas.openxmlformats.org/officeDocument/2006/relationships" id="265" r:id="R727ac41690da4ddd"/>
    <p:sldId xmlns:r="http://schemas.openxmlformats.org/officeDocument/2006/relationships" id="266" r:id="Rc297f4a4cf614ea8"/>
    <p:sldId xmlns:r="http://schemas.openxmlformats.org/officeDocument/2006/relationships" id="267" r:id="Ra53b7489e9164262"/>
    <p:sldId xmlns:r="http://schemas.openxmlformats.org/officeDocument/2006/relationships" id="268" r:id="R328d1c1e30384990"/>
    <p:sldId xmlns:r="http://schemas.openxmlformats.org/officeDocument/2006/relationships" id="269" r:id="R6a98af1ffebc466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5a3f02c6a1847ef" /><Relationship Type="http://schemas.openxmlformats.org/officeDocument/2006/relationships/slideMaster" Target="/ppt/slideMasters/slideMaster1.xml" Id="R29009f47fb644137" /><Relationship Type="http://schemas.openxmlformats.org/officeDocument/2006/relationships/notesMaster" Target="/ppt/notesMasters/notesMaster1.xml" Id="R2e55b8a3a8d84e59" /><Relationship Type="http://schemas.openxmlformats.org/officeDocument/2006/relationships/presProps" Target="/ppt/presProps.xml" Id="R2e75868845464282" /><Relationship Type="http://schemas.openxmlformats.org/officeDocument/2006/relationships/tableStyles" Target="/ppt/tableStyles.xml" Id="Rb2f653be71834a4c" /><Relationship Type="http://schemas.openxmlformats.org/officeDocument/2006/relationships/slide" Target="/ppt/slides/slide1.xml" Id="R0f26a0c31fbe4d95" /><Relationship Type="http://schemas.openxmlformats.org/officeDocument/2006/relationships/slide" Target="/ppt/slides/slide2.xml" Id="R6626c75c22444772" /><Relationship Type="http://schemas.openxmlformats.org/officeDocument/2006/relationships/slide" Target="/ppt/slides/slide3.xml" Id="Ra606a2b2a1c64fea" /><Relationship Type="http://schemas.openxmlformats.org/officeDocument/2006/relationships/slide" Target="/ppt/slides/slide4.xml" Id="R770174fa8c214aa0" /><Relationship Type="http://schemas.openxmlformats.org/officeDocument/2006/relationships/slide" Target="/ppt/slides/slide5.xml" Id="R07edd69668a244a0" /><Relationship Type="http://schemas.openxmlformats.org/officeDocument/2006/relationships/slide" Target="/ppt/slides/slide6.xml" Id="Raa1cdb7605b048b6" /><Relationship Type="http://schemas.openxmlformats.org/officeDocument/2006/relationships/slide" Target="/ppt/slides/slide7.xml" Id="R1cfb86d1801f4680" /><Relationship Type="http://schemas.openxmlformats.org/officeDocument/2006/relationships/slide" Target="/ppt/slides/slide8.xml" Id="Rc655d061ffeb4a04" /><Relationship Type="http://schemas.openxmlformats.org/officeDocument/2006/relationships/slide" Target="/ppt/slides/slide9.xml" Id="R26620d5decf94abf" /><Relationship Type="http://schemas.openxmlformats.org/officeDocument/2006/relationships/slide" Target="/ppt/slides/slide10.xml" Id="R727ac41690da4ddd" /><Relationship Type="http://schemas.openxmlformats.org/officeDocument/2006/relationships/slide" Target="/ppt/slides/slide11.xml" Id="Rc297f4a4cf614ea8" /><Relationship Type="http://schemas.openxmlformats.org/officeDocument/2006/relationships/slide" Target="/ppt/slides/slide12.xml" Id="Ra53b7489e9164262" /><Relationship Type="http://schemas.openxmlformats.org/officeDocument/2006/relationships/slide" Target="/ppt/slides/slide13.xml" Id="R328d1c1e30384990" /><Relationship Type="http://schemas.openxmlformats.org/officeDocument/2006/relationships/slide" Target="/ppt/slides/slide14.xml" Id="R6a98af1ffebc466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f4efd2f95a48b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d7e659c5d3a4381" /><Relationship Type="http://schemas.openxmlformats.org/officeDocument/2006/relationships/notesMaster" Target="/ppt/notesMasters/notesMaster1.xml" Id="R983230bd8778486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167620cfe441a5" /><Relationship Type="http://schemas.openxmlformats.org/officeDocument/2006/relationships/notesMaster" Target="/ppt/notesMasters/notesMaster1.xml" Id="R8c313069a6854b6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8d89566aad64a47" /><Relationship Type="http://schemas.openxmlformats.org/officeDocument/2006/relationships/notesMaster" Target="/ppt/notesMasters/notesMaster1.xml" Id="R951a0a4dbf24435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123f68c08da4004" /><Relationship Type="http://schemas.openxmlformats.org/officeDocument/2006/relationships/notesMaster" Target="/ppt/notesMasters/notesMaster1.xml" Id="R7d7acd328f52450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2f1f178ede849a7" /><Relationship Type="http://schemas.openxmlformats.org/officeDocument/2006/relationships/notesMaster" Target="/ppt/notesMasters/notesMaster1.xml" Id="R8b5215ef30cc49b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40c547fd03843df" /><Relationship Type="http://schemas.openxmlformats.org/officeDocument/2006/relationships/notesMaster" Target="/ppt/notesMasters/notesMaster1.xml" Id="Rc8744928fbce483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4143b21cb67402d" /><Relationship Type="http://schemas.openxmlformats.org/officeDocument/2006/relationships/notesMaster" Target="/ppt/notesMasters/notesMaster1.xml" Id="R153a622d3d1843c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66f75f616444d76" /><Relationship Type="http://schemas.openxmlformats.org/officeDocument/2006/relationships/notesMaster" Target="/ppt/notesMasters/notesMaster1.xml" Id="R5ef159482ccb45f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d4c67933a124095" /><Relationship Type="http://schemas.openxmlformats.org/officeDocument/2006/relationships/notesMaster" Target="/ppt/notesMasters/notesMaster1.xml" Id="Rb4d09dbc03d14d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3ef6bcece154ce7" /><Relationship Type="http://schemas.openxmlformats.org/officeDocument/2006/relationships/notesMaster" Target="/ppt/notesMasters/notesMaster1.xml" Id="Rab4ab22706eb4c0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3280d06865e44bb" /><Relationship Type="http://schemas.openxmlformats.org/officeDocument/2006/relationships/notesMaster" Target="/ppt/notesMasters/notesMaster1.xml" Id="Rbc8fb307933e40e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a89f9746839421c" /><Relationship Type="http://schemas.openxmlformats.org/officeDocument/2006/relationships/notesMaster" Target="/ppt/notesMasters/notesMaster1.xml" Id="R41eeb71e74e8427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ac0be36ab3c42be" /><Relationship Type="http://schemas.openxmlformats.org/officeDocument/2006/relationships/notesMaster" Target="/ppt/notesMasters/notesMaster1.xml" Id="Rf754b7db0339425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f48048ced414e51" /><Relationship Type="http://schemas.openxmlformats.org/officeDocument/2006/relationships/notesMaster" Target="/ppt/notesMasters/notesMaster1.xml" Id="Rff893797c431494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开场：各位老师、助教好，我们是 DevPulse 团队，这次汇报的是 DevPulse 智能问答助手的需求分析结果。接下来用八分钟说明四件事：项目要解决什么问题、我们提炼出哪些需求、界面原型怎么承载这些需求、以及用什么标准判断做到了。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汇报按五部分展开。前两部分说明需求从哪里来，第三、四部分是本次作业的重点交付内容。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三个痛点来自对 5 位同学和 1 位课程助教的访谈。最后的结论是采用检索增强生成，而不是让模型自由作答，因为我们需要答案可核对。资料来源：需求规格说明书 1.2 节与 2.3 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四类角色中，普通成员占绝大多数，他们不了解检索原理，所以系统不能把检索参数暴露给他们，默认值必须开箱可用。资料来源：需求规格说明书 2.2 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四个场景向下对应到具体功能需求编号，在说明书附录的需求追溯矩阵里可以逐条核实。重点讲 SC-01 和 SC-04，一个代表使用价值，一个代表闭环价值。资料来源：需求规格说明书 2.3 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四组需求的分法对应交付顺序：核心链路必须稳定可演示，管理类功能可以逐步补齐。如果时间不足，前两组是底线。资料来源：需求规格说明书 5.1 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类图只描述业务实体及其关系。重点讲三处：知识库成员作为关联实体同时承载授权关系和权限级别；文档切分为文本片段，片段是检索的最小单位；消息与片段通过引用实体构成多对多关系，引用实体上记录相似度与排序号。资料来源：需求规格说明书 3.1 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数据需求里最关键的是文本片段这个实体，它决定了检索能做到什么粒度，也决定了引用能不能定位到页码。接口按资源组织，问答接口采用流式返回。资料来源：需求规格说明书 3.2 节与 3.3 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页面清单与说明书 4.2 节的表格完全一致。强调一点：我们在核心问答页上完整设计了四种异常状态，因为评委常问出错时长什么样。资料来源：需求规格说明书 4.2 节与 4.5 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信息架构以知识库为中心：登录后进入知识库列表，进入具体知识库后再分为文档管理与智能问答两条路径。资料来源：需求规格说明书 4.1 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这条链路是系统的核心。第四个要点最值得强调：检索为空时系统选择明确告知而不是编造，这是可信问答与通用聊天机器人的分界线。资料来源：需求规格说明书 4.3 节与 5.1 节 FR-05。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验收标准是这次需求分析里最容易被忽视也最容易拿分的部分。我们把“回答要准确”这类描述全部翻译成可测量的指标，例如引用准确率定义为引用片段确实支持结论的比例，用固定测试集抽样核对。资料来源：需求规格说明书 5.4 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这四个难点都在说明书和博客里留了记录。如果老师问到需求分析最大的风险，回答是需求边界失控，所以我们在说明书里专门写了非目标一节。资料来源：需求规格说明书 2.6 节与本次作业博客。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分工按交付物主责制划分，贡献度与任务看板、Git 提交记录对应，可以逐条追溯。当前进度以华为云仓库的提交时间为准。资料来源：本次作业博客第四节与第六节。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0613a6e97540b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b14ec9e25d4a1e" /><Relationship Type="http://schemas.openxmlformats.org/officeDocument/2006/relationships/slideLayout" Target="/ppt/slideLayouts/slideLayout1.xml" Id="Ra83a4395e0fb45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83a4395e0fb45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cec053c33a428b" /><Relationship Type="http://schemas.openxmlformats.org/officeDocument/2006/relationships/notesSlide" Target="/ppt/notesSlides/notesSlide1.xml" Id="R340ef10ab9644d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e9766114234207" /><Relationship Type="http://schemas.openxmlformats.org/officeDocument/2006/relationships/notesSlide" Target="/ppt/notesSlides/notesSlide2.xml" Id="Re7c8d66609864a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f8620c6a8947a8" /><Relationship Type="http://schemas.openxmlformats.org/officeDocument/2006/relationships/notesSlide" Target="/ppt/notesSlides/notesSlide3.xml" Id="R84e4444fb61748e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e6dd950dbc43fa" /><Relationship Type="http://schemas.openxmlformats.org/officeDocument/2006/relationships/notesSlide" Target="/ppt/notesSlides/notesSlide4.xml" Id="Ree0267cca84a467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2b8dd1ac354d73" /><Relationship Type="http://schemas.openxmlformats.org/officeDocument/2006/relationships/notesSlide" Target="/ppt/notesSlides/notesSlide5.xml" Id="R79df919db32d43b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2058e1d46a46c2" /><Relationship Type="http://schemas.openxmlformats.org/officeDocument/2006/relationships/notesSlide" Target="/ppt/notesSlides/notesSlide6.xml" Id="R7a5ae2f213cc47a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c66d717b1c4cca" /><Relationship Type="http://schemas.openxmlformats.org/officeDocument/2006/relationships/image" Target="/ppt/media/image.png" Id="R20f526e1ac5c4e6f" /><Relationship Type="http://schemas.openxmlformats.org/officeDocument/2006/relationships/notesSlide" Target="/ppt/notesSlides/notesSlide7.xml" Id="R4cd1ae47b4ed41f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9480d466df4a09" /><Relationship Type="http://schemas.openxmlformats.org/officeDocument/2006/relationships/notesSlide" Target="/ppt/notesSlides/notesSlide8.xml" Id="R236a10d44cf0456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6c77a43c97487f" /><Relationship Type="http://schemas.openxmlformats.org/officeDocument/2006/relationships/notesSlide" Target="/ppt/notesSlides/notesSlide9.xml" Id="Re5c031c5b5714e8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76ec2793c14ed5" /><Relationship Type="http://schemas.openxmlformats.org/officeDocument/2006/relationships/image" Target="/ppt/media/image2.png" Id="R55b5de47da264e1c" /><Relationship Type="http://schemas.openxmlformats.org/officeDocument/2006/relationships/notesSlide" Target="/ppt/notesSlides/notesSlide10.xml" Id="R5d580da4e0bf45a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be5df1c8ac4812" /><Relationship Type="http://schemas.openxmlformats.org/officeDocument/2006/relationships/image" Target="/ppt/media/image3.png" Id="R17b7855d24454144" /><Relationship Type="http://schemas.openxmlformats.org/officeDocument/2006/relationships/notesSlide" Target="/ppt/notesSlides/notesSlide11.xml" Id="Rf1f18fbb162d407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2d721ffc5c4672" /><Relationship Type="http://schemas.openxmlformats.org/officeDocument/2006/relationships/notesSlide" Target="/ppt/notesSlides/notesSlide12.xml" Id="R7aeda622f8b4445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c3b897b0f2482b" /><Relationship Type="http://schemas.openxmlformats.org/officeDocument/2006/relationships/notesSlide" Target="/ppt/notesSlides/notesSlide13.xml" Id="R81e3b52fc4884b0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d91653dd30429f" /><Relationship Type="http://schemas.openxmlformats.org/officeDocument/2006/relationships/notesSlide" Target="/ppt/notesSlides/notesSlide14.xml" Id="Rb8a8365e56c0483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82BCD4-A6C2-4B3C-9A74-91CA14875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38350"/>
            <a:ext cx="914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4E7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EEB991-33CB-443A-872A-20F183F5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1935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43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DevPulse 智能问答助手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E8BABE-646D-4116-83E0-FE035CECD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90900"/>
            <a:ext cx="10744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2250" b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需求分析报告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1FC39E-7A5E-4127-B8A1-EAA9174E0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4000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7287D0-3025-4141-9AB8-65CC35886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33900"/>
            <a:ext cx="107442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70000"/>
              </a:lnSpc>
              <a:buNone/>
              <a:defRPr sz="14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团队 DevPulse</a:t>
            </a:r>
          </a:p>
          <a:p xmlns:a="http://schemas.openxmlformats.org/drawingml/2006/main">
            <a:pPr algn="l">
              <a:lnSpc>
                <a:spcPct val="170000"/>
              </a:lnSpc>
              <a:buNone/>
              <a:defRPr sz="14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福州大学 2601_FZU_SE《软件工程实践》</a:t>
            </a:r>
          </a:p>
          <a:p xmlns:a="http://schemas.openxmlformats.org/drawingml/2006/main">
            <a:pPr algn="l">
              <a:lnSpc>
                <a:spcPct val="170000"/>
              </a:lnSpc>
              <a:buNone/>
              <a:defRPr sz="14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2026 年 10 月</a:t>
            </a:r>
          </a:p>
        </p:txBody>
      </p:sp>
    </p:spTree>
    <p:extLst>
      <p:ext uri="{BB962C8B-B14F-4D97-AF65-F5344CB8AC3E}">
        <p14:creationId xmlns:p14="http://schemas.microsoft.com/office/powerpoint/2010/main" val="16883042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E1982F8-2B53-41FC-ABED-A3D4146E2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C7A246-85F9-4B47-9519-816CB8F07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620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1C79783-88FD-4C7C-812A-80F3C50D4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715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05B0A4-C362-446B-8E49-3CE9319EA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7640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D56686-29AE-4D24-9988-E8EF7FF48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167640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项目背景与用户需求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D89018-4885-4C61-BAF1-9D7A21BFC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057400"/>
            <a:ext cx="1009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7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问题来源、目标用户与典型场景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130D52-170E-494C-8BDE-0032605A5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B4C866-89F0-4A76-9C36-42587F554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55270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需求分析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54CEF1-34B5-4B75-ADA5-B6FA6112D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933700"/>
            <a:ext cx="1009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7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功能需求范围与类图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86C1F0-3C01-4430-8DA9-C6E26CAB5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27379C-E5B4-49CD-B039-75361153B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42900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界面原型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6194E9-E305-4F8F-A2BD-0CBC5150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810000"/>
            <a:ext cx="1009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7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设计目标、页面清单与关键流程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368880-6DDD-4136-9584-DD5EB5085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0530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F23CD0-C145-4F92-8B77-B734AA0BE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30530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验收标准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785A60-A9AD-4874-B85C-0FEEE62B6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686300"/>
            <a:ext cx="1009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7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功能验收与非功能指标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275920-9232-4E0A-B9A8-69EF85D00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8160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7B1BC2-7F69-4655-8139-2209B4189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18160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8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团队与进度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B12EBC-E00B-415C-8EFD-A54AB0C19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562600"/>
            <a:ext cx="1009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7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分工、贡献度与计划落实</a:t>
            </a:r>
          </a:p>
        </p:txBody>
      </p:sp>
    </p:spTree>
    <p:extLst>
      <p:ext uri="{BB962C8B-B14F-4D97-AF65-F5344CB8AC3E}">
        <p14:creationId xmlns:p14="http://schemas.microsoft.com/office/powerpoint/2010/main" val="3898968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7A1A048-F0E6-4E35-9EE4-9CDB3A0D3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项目背景与问题来源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1C578B-28F8-4AE1-A087-9A4F69A6F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620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C7AE106-A3D6-4918-9906-5AB4C05D7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715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4DA04AA1-86D1-42E0-A7BA-C9B2676CE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28750"/>
            <a:ext cx="10744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团队资料分散在聊天记录、在线文档、会议纪要与课程资料中，成员查找和复用知识的成本很高。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13241D-B916-4365-8C0F-7B487E5F7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66950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50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2B87DB-C2AB-4E63-9885-A7C4B578D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66950"/>
            <a:ext cx="10210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查找成本高</a:t>
            </a:r>
            <a:r>
              <a:rPr sz="150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　同一个问题被不同成员重复提问，资料越多，定位越慢。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457798-1213-4927-B5B9-6B348B2F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81350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50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B220AF-82CA-4F16-87A6-0C25600CF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81350"/>
            <a:ext cx="10210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答案难追溯</a:t>
            </a:r>
            <a:r>
              <a:rPr sz="150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　只给结论、不说明来源，使用者无法判断答案是否可信。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D78FD7-830E-465E-8C8A-041B8FCAF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95750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50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F09CFF-E001-4545-8861-977A6555C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95750"/>
            <a:ext cx="10210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知识难沉淀</a:t>
            </a:r>
            <a:r>
              <a:rPr sz="150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　问题解决后没有留下可复用的记录，成员变动后经验随之流失。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8DDCF7-BC36-4C31-AF03-E4C8D1703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00650"/>
            <a:ext cx="107442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50000"/>
              </a:lnSpc>
              <a:buNone/>
              <a:defRPr sz="135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检索增强生成先检索团队资料，再让模型基于检索到的片段组织答案，把资料来源一并交给使用者。</a:t>
            </a:r>
          </a:p>
        </p:txBody>
      </p:sp>
    </p:spTree>
    <p:extLst>
      <p:ext uri="{BB962C8B-B14F-4D97-AF65-F5344CB8AC3E}">
        <p14:creationId xmlns:p14="http://schemas.microsoft.com/office/powerpoint/2010/main" val="18683574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529DDFC-AEB0-4DE4-88A4-87DD59DD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目标用户与用户画像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F0D0F0-4AD9-4283-B9F5-440E2F7BC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620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3859876-715D-4D2D-8C60-0A18A37F4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715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EDB3CB5D-F8C2-41B0-A619-FE4FB388F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28750"/>
            <a:ext cx="10744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四类角色的技术背景与使用诉求差异明显，界面与权限设计据此区分。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723900" y="2209800"/>
          <a:ext xmlns:a="http://schemas.openxmlformats.org/drawingml/2006/main" cx="10744200" cy="3390900"/>
        </p:xfrm>
        <a:graphic xmlns:a="http://schemas.openxmlformats.org/drawingml/2006/main">
          <a:graphicData uri="http://schemas.openxmlformats.org/drawingml/2006/table">
            <a:tbl>
              <a:tblPr firstRow="0" firstCol="0" lastCol="0" bandRow="0"/>
              <a:tblGrid>
                <a:gridCol w="1732935"/>
                <a:gridCol w="2772697"/>
                <a:gridCol w="1386348"/>
                <a:gridCol w="4852219"/>
              </a:tblGrid>
              <a:tr h="43815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5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角色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5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典型人员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5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使用频率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5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主要诉求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</a:tr>
              <a:tr h="73818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普通成员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项目组员、社团成员、学生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每周数次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快速得到有出处的答案，不想学习检索语法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73818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知识库管理员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项目负责人、社团干部、课程助教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每周一至两次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维护文档、处理反馈、发现知识缺口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73818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系统管理员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团队技术人员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每月一至两次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管理账号与权限、更换模型配置、查看审计日志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73818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访客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被临时授权的同学或评审人员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偶尔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在不接触敏感资料的前提下查看公开内容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39430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AF0A499-0909-45A7-967B-F9C0CB742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用户场景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3AFB7E-719A-46D5-8F6A-4F9201355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620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592E2D2-9062-4B97-B19C-70D905BB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715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7DC0DB3F-FCF1-429B-BC13-2F63ED11B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28750"/>
            <a:ext cx="10744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场景来自对 5 位同学与 1 位课程助教的小范围访谈，保留了受访者的原话表述。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723900" y="2209800"/>
          <a:ext xmlns:a="http://schemas.openxmlformats.org/drawingml/2006/main" cx="10744200" cy="3390900"/>
        </p:xfrm>
        <a:graphic xmlns:a="http://schemas.openxmlformats.org/drawingml/2006/main">
          <a:graphicData uri="http://schemas.openxmlformats.org/drawingml/2006/table">
            <a:tbl>
              <a:tblPr firstRow="0" firstCol="0" lastCol="0" bandRow="0"/>
              <a:tblGrid>
                <a:gridCol w="876300"/>
                <a:gridCol w="1626577"/>
                <a:gridCol w="3578469"/>
                <a:gridCol w="4662854"/>
              </a:tblGrid>
              <a:tr h="43815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5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编号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5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角色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5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触发情境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5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期望结果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</a:tr>
              <a:tr h="73818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SC-01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新加入的组员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第一次拿到仓库地址，准备在本机运行项目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一次提问得到部署步骤，并可点击溯源到原始文档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73818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SC-02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项目开发成员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修改接口时发现参数命名不符合直觉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检索到历史决策记录，看到原文片段与时间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73818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SC-03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课程助教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学生反复询问作业提交格式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直接得到带原文引用的答复，可以转发给学生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738188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SC-04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知识库管理员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同类问题在一周内被提问六次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5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看到高频未命中问题清单，并补充对应文档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63332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E0CBB6B-5B77-4678-A2F5-59BC7A21A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功能需求范围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91E459-4E7B-40C5-928F-3ACB8DD1D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620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D49C262-F277-4F1D-BE5F-A774DC118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715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E545C30D-D336-4398-93C4-D92BCB45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28750"/>
            <a:ext cx="10744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12 条功能需求按优先级分为四组，编号与需求规格说明书一一对应。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A40697-4525-4C05-99EA-3ABA3C834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71700"/>
            <a:ext cx="508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核心链路</a:t>
            </a:r>
            <a:r>
              <a:rPr sz="150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　高优先级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E3BAA6-71F8-4E5F-87E6-35757EB3F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90800"/>
            <a:ext cx="5086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DC7BBC-37C5-4EB9-96E5-9EE64D083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50863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75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FR-03　文档上传与解析</a:t>
            </a:r>
          </a:p>
          <a:p xmlns:a="http://schemas.openxmlformats.org/drawingml/2006/main">
            <a:pPr algn="l">
              <a:lnSpc>
                <a:spcPct val="175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FR-05　智能问答</a:t>
            </a:r>
          </a:p>
          <a:p xmlns:a="http://schemas.openxmlformats.org/drawingml/2006/main">
            <a:pPr algn="l">
              <a:lnSpc>
                <a:spcPct val="175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FR-06　引用溯源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BDF1B1-71AE-4EF9-A020-69C924CE2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71700"/>
            <a:ext cx="508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知识管理</a:t>
            </a:r>
            <a:r>
              <a:rPr sz="150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　中优先级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CBCBC8-6A07-4C03-8EEA-88221FD37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590800"/>
            <a:ext cx="5086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4C72B9-860B-40F9-B962-C020A3D2F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24150"/>
            <a:ext cx="50863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75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FR-01　注册与登录</a:t>
            </a:r>
          </a:p>
          <a:p xmlns:a="http://schemas.openxmlformats.org/drawingml/2006/main">
            <a:pPr algn="l">
              <a:lnSpc>
                <a:spcPct val="175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FR-02　知识库管理</a:t>
            </a:r>
          </a:p>
          <a:p xmlns:a="http://schemas.openxmlformats.org/drawingml/2006/main">
            <a:pPr algn="l">
              <a:lnSpc>
                <a:spcPct val="175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FR-04　文档管理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6371B6-E3ED-4E32-B5A0-967753E7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91000"/>
            <a:ext cx="508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反馈闭环</a:t>
            </a:r>
            <a:r>
              <a:rPr sz="150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　中优先级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6D02C7-A50F-4A92-B0B9-C390841FC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0100"/>
            <a:ext cx="5086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DE5CE4-6A76-44D9-A55A-B214C912B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43450"/>
            <a:ext cx="50863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75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FR-07　多轮对话</a:t>
            </a:r>
          </a:p>
          <a:p xmlns:a="http://schemas.openxmlformats.org/drawingml/2006/main">
            <a:pPr algn="l">
              <a:lnSpc>
                <a:spcPct val="175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FR-08　回答反馈</a:t>
            </a:r>
          </a:p>
          <a:p xmlns:a="http://schemas.openxmlformats.org/drawingml/2006/main">
            <a:pPr algn="l">
              <a:lnSpc>
                <a:spcPct val="175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FR-09　知识缺口分析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F3BE47-1720-4B2D-A544-1D008B456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91000"/>
            <a:ext cx="508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平台治理</a:t>
            </a:r>
            <a:r>
              <a:rPr sz="150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　中低优先级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CD87E3-3CA7-4E90-ADA4-C400E46A2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10100"/>
            <a:ext cx="5086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5631B2-184A-4579-8262-A8C23DBE5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43450"/>
            <a:ext cx="50863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75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FR-10　成员与权限</a:t>
            </a:r>
          </a:p>
          <a:p xmlns:a="http://schemas.openxmlformats.org/drawingml/2006/main">
            <a:pPr algn="l">
              <a:lnSpc>
                <a:spcPct val="175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FR-11　模型配置</a:t>
            </a:r>
          </a:p>
          <a:p xmlns:a="http://schemas.openxmlformats.org/drawingml/2006/main">
            <a:pPr algn="l">
              <a:lnSpc>
                <a:spcPct val="175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FR-12　审计日志</a:t>
            </a:r>
          </a:p>
        </p:txBody>
      </p:sp>
    </p:spTree>
    <p:extLst>
      <p:ext uri="{BB962C8B-B14F-4D97-AF65-F5344CB8AC3E}">
        <p14:creationId xmlns:p14="http://schemas.microsoft.com/office/powerpoint/2010/main" val="6746921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502CCD0-8F9B-4CBE-9B61-BBF5F79BC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类图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FA94AE-4CE3-45E5-8908-292DC8EF7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620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1B752BF-8123-4C00-B91A-35043C90C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715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7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f526e1ac5c4e6f"/>
          <a:stretch xmlns:a="http://schemas.openxmlformats.org/drawingml/2006/main"/>
        </p:blipFill>
        <p:spPr>
          <a:xfrm xmlns:a="http://schemas.openxmlformats.org/drawingml/2006/main">
            <a:off x="1486437" y="1428750"/>
            <a:ext cx="9219125" cy="48196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C376D6-F188-4CE8-89FA-F3E38BBBF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362700"/>
            <a:ext cx="10744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类图包含 12 个业务实体与 14 条关系，缓存、向量库等技术组件不出现在图中。</a:t>
            </a:r>
          </a:p>
        </p:txBody>
      </p:sp>
    </p:spTree>
    <p:extLst>
      <p:ext uri="{BB962C8B-B14F-4D97-AF65-F5344CB8AC3E}">
        <p14:creationId xmlns:p14="http://schemas.microsoft.com/office/powerpoint/2010/main" val="20356749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84C32DB-7C31-4787-933F-0EB632DDE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数据需求与接口需求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EB42CB-2216-44D1-9FA3-B5CB99C71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620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D4F3845-9AC1-4CDE-AD28-29455C1C2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715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0C0939-3CF5-42A5-967A-2E35FA9A0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859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数据需求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EDD98C-65F6-4B17-BB41-D5F576071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05000"/>
            <a:ext cx="4476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05CCBD-D4DC-4968-915F-FC8A4DE2D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336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B0CD89-E89E-4EF6-86FA-3681C797B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133600"/>
            <a:ext cx="4000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275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全部业务实体均定义了主外键与唯一性约束，逐条记录在说明书中。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0135C5-F98E-42DF-968E-5B7FF0F5B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242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6FEA8F-4CD1-402B-82AB-0917DDDC5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124200"/>
            <a:ext cx="4000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275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文本片段是检索的最小单位，携带所属文档、页码与向量标识。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AA157F-3158-4419-A6E3-79D42475F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148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949D7D-4904-4B54-B94C-76CCDDFE8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114800"/>
            <a:ext cx="4000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275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文档以文件哈希在知识库内去重，避免同一份资料被重复入库。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CF775F-E271-412F-9F31-92D51B2ED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054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F1FF1E-A360-4726-93DA-7F7082052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105400"/>
            <a:ext cx="4000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275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删除文档时其片段与向量立即失效，不再参与检索。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6454BD-000E-4F89-8A49-09B032D0E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1485900"/>
            <a:ext cx="579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主要内部接口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FA0190-457C-486A-AD47-1F5D6089D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1905000"/>
            <a:ext cx="5791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graphicFrame>
        <p:nvGraphicFramePr>
          <p:cNvPr id="32" name=""/>
          <p:cNvGraphicFramePr/>
          <p:nvPr/>
        </p:nvGraphicFramePr>
        <p:xfrm>
          <a:off xmlns:a="http://schemas.openxmlformats.org/drawingml/2006/main" x="5676900" y="2114550"/>
          <a:ext xmlns:a="http://schemas.openxmlformats.org/drawingml/2006/main" cx="5791200" cy="3810000"/>
        </p:xfrm>
        <a:graphic xmlns:a="http://schemas.openxmlformats.org/drawingml/2006/main">
          <a:graphicData uri="http://schemas.openxmlformats.org/drawingml/2006/table">
            <a:tbl>
              <a:tblPr firstRow="0" firstCol="0" lastCol="0" bandRow="0"/>
              <a:tblGrid>
                <a:gridCol w="3195145"/>
                <a:gridCol w="2596055"/>
              </a:tblGrid>
              <a:tr h="40005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275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接口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275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用途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0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/api/knowledge-bases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查询与创建知识库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0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/api/documents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上传文档、查询解析状态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0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/api/conversations/{id}/messages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提问并获取带引用的回答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0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/api/messages/{id}/citations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查询回答的引用片段详情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0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/api/messages/{id}/feedback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提交对回答的评价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0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/api/knowledge-bases/{id}/gaps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0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查询知识缺口清单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1316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8D2EB2B-803D-4811-B1A0-6DAF4A220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界面原型设计目标与页面清单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4A1E9E-FC8E-41E0-A218-C6B4B9DE4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620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AD521DA-D29C-492F-A0DC-71CB8EB94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715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9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C529A70B-7AB8-4FEB-BA5D-4DA37AE2E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28750"/>
            <a:ext cx="10744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设计目标：没有参与过项目的人，不读说明书也能完成从上传资料到获得带引用答案的全过程。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723900" y="2209800"/>
          <a:ext xmlns:a="http://schemas.openxmlformats.org/drawingml/2006/main" cx="10744200" cy="3105150"/>
        </p:xfrm>
        <a:graphic xmlns:a="http://schemas.openxmlformats.org/drawingml/2006/main">
          <a:graphicData uri="http://schemas.openxmlformats.org/drawingml/2006/table">
            <a:tbl>
              <a:tblPr firstRow="0" firstCol="0" lastCol="0" bandRow="0"/>
              <a:tblGrid>
                <a:gridCol w="800100"/>
                <a:gridCol w="4572000"/>
                <a:gridCol w="800100"/>
                <a:gridCol w="4572000"/>
              </a:tblGrid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425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编号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425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页面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425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编号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425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页面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登录 / 注册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引用溯源抽屉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P02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知识库列表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P07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反馈评价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知识库详情与文档管理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P08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知识缺口分析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P04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文档上传与解析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P09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成员与权限管理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智能问答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P10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42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个人中心与设置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BB2AE-199B-41BD-8459-323753462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38800"/>
            <a:ext cx="10744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50000"/>
              </a:lnSpc>
              <a:buNone/>
              <a:defRPr sz="127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主链路上的 5 个页面按高保真绘制，管理类页面按中保真绘制。核心问答页完整设计了空态、加载态、错误态与无权限态四种状态。</a:t>
            </a:r>
          </a:p>
        </p:txBody>
      </p:sp>
    </p:spTree>
    <p:extLst>
      <p:ext uri="{BB962C8B-B14F-4D97-AF65-F5344CB8AC3E}">
        <p14:creationId xmlns:p14="http://schemas.microsoft.com/office/powerpoint/2010/main" val="3281500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F473E67-4B37-453C-820B-FDA311299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界面原型：信息架构与导航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306632-347A-45F2-887F-BE7672834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620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8B2F123-AD63-47FC-A228-E0FC53E07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715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b5de47da264e1c"/>
          <a:stretch xmlns:a="http://schemas.openxmlformats.org/drawingml/2006/main"/>
        </p:blipFill>
        <p:spPr>
          <a:xfrm xmlns:a="http://schemas.openxmlformats.org/drawingml/2006/main">
            <a:off x="723900" y="1656054"/>
            <a:ext cx="6096000" cy="4441243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0EF392-4B48-4E5C-A5A4-7691C30CE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1676400"/>
            <a:ext cx="421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导航设计遵循三条原则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78BE40-8E4D-4B40-B403-A5A6032E8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095500"/>
            <a:ext cx="4210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2C2F42-718F-4EA3-9E69-DCC25CCBA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4003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48F4A1-C426-4B13-ACEB-3372DBCC8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400300"/>
            <a:ext cx="3733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全局最多两级导航，用户不会在层级中迷失。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146A6F-163A-41F6-8597-4BBC3BD72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6957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9A4E47-7D88-4FEF-B7A5-2656A13B5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695700"/>
            <a:ext cx="3733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当前所处的知识库在页面上方持续可见，用户随时知道自己在哪个知识库提问。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82C6B4-4A2B-42AC-B558-29E950BFA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49911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FC3786-AB8F-4A7A-8D70-B75B92FD1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4991100"/>
            <a:ext cx="3733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无权限的入口直接不展示，避免点击后才报错。</a:t>
            </a:r>
          </a:p>
        </p:txBody>
      </p:sp>
    </p:spTree>
    <p:extLst>
      <p:ext uri="{BB962C8B-B14F-4D97-AF65-F5344CB8AC3E}">
        <p14:creationId xmlns:p14="http://schemas.microsoft.com/office/powerpoint/2010/main" val="9000821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0CD319A-76A6-41D8-AAD6-61D67B5FB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界面原型：关键交互流程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DC04AC-546D-4B70-9592-9A1E3EED8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620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514CEDB-E3B6-4C0C-A69F-D7CC7EAF4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715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b7855d24454144"/>
          <a:stretch xmlns:a="http://schemas.openxmlformats.org/drawingml/2006/main"/>
        </p:blipFill>
        <p:spPr>
          <a:xfrm xmlns:a="http://schemas.openxmlformats.org/drawingml/2006/main">
            <a:off x="1104900" y="1543803"/>
            <a:ext cx="3657600" cy="4703844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37E727-7398-4240-8D06-5196D6391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638300"/>
            <a:ext cx="613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智能问答与引用生成流程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CE8C94-607B-4228-B10F-3A570088F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057400"/>
            <a:ext cx="6134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DF5CCC-8244-4BCD-BAAF-65D273695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241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C8BB60-0845-477B-A993-F9E9F01BE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324100"/>
            <a:ext cx="56578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提问先结合会话上下文改写，再进入向量检索与关键词检索。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37C6B4-E5E3-4409-AB8E-5E8AB137F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3718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A607CC-685C-488D-9502-AF44EA44D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371850"/>
            <a:ext cx="56578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重排序后只保留最相关的少量片段，控制响应时间与调用成本。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B15EF6-AA3D-432F-99C4-0B4346D79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4196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5495EE-C8B7-40ED-AC20-BD595EE4E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419600"/>
            <a:ext cx="56578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模型只在给定片段范围内组织答案，答案下方附带引用片段与来源位置。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2B2FA8-2A12-48ED-B23F-3E6B2BC26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4673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E102A4-C6D9-452B-B553-DBCCFC295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467350"/>
            <a:ext cx="56578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检索命中为空时系统明确提示知识库中没有相关内容，并把问题记入知识缺口清单，而不是编造答案。</a:t>
            </a:r>
          </a:p>
        </p:txBody>
      </p:sp>
    </p:spTree>
    <p:extLst>
      <p:ext uri="{BB962C8B-B14F-4D97-AF65-F5344CB8AC3E}">
        <p14:creationId xmlns:p14="http://schemas.microsoft.com/office/powerpoint/2010/main" val="97107974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6503B42-881A-4ACE-9F0F-6C8A728BA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验收验证标准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1F35A-D286-4ADB-AFB7-835DD306C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620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17FD865-0717-47D9-A949-F5326DF29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715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9C837E5E-2EA6-4F7C-8586-056798A9A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28750"/>
            <a:ext cx="10744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每条验收项都写成可执行、可判定的形式，覆盖功能需求与非功能需求两类。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723900" y="2209800"/>
          <a:ext xmlns:a="http://schemas.openxmlformats.org/drawingml/2006/main" cx="10744200" cy="3676650"/>
        </p:xfrm>
        <a:graphic xmlns:a="http://schemas.openxmlformats.org/drawingml/2006/main">
          <a:graphicData uri="http://schemas.openxmlformats.org/drawingml/2006/table">
            <a:tbl>
              <a:tblPr firstRow="0" firstCol="0" lastCol="0" bandRow="0"/>
              <a:tblGrid>
                <a:gridCol w="1580029"/>
                <a:gridCol w="2106706"/>
                <a:gridCol w="5477435"/>
                <a:gridCol w="1580029"/>
              </a:tblGrid>
              <a:tr h="43815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35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需求编号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35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验收项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35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预期结果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35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判定方式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FR-03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文档上传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状态由“解析中”变为“已入库”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功能测试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FR-05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带引用问答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返回答案，引用卡片可点击并定位原文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功能测试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FR-05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无依据时拒答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明确提示知识库中没有相关内容，不编造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功能测试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NFR-02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权限隔离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未授权访问返回提示，不泄露文档内容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安全测试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NFR-14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响应时间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百分之九十五的请求端到端不超过 8 秒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性能测试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NFR-22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引用准确率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引用支持结论的比例不低于 90%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350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抽查评审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504384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5BCF4E8-FDCE-43A2-B942-1833684D7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关键点、难点与风险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378F7F-E0A1-4E0E-B9E3-A60574654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620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279F012-D6BA-4FB5-961F-20B8D001A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715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4F7ACE-B5F3-46C0-9D2A-518B4A9A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859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三个关键判断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6B8971-9A9B-4792-B1A7-333556717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0500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2CDBB6-20FC-4E34-9D81-B8E6B6A08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09800"/>
            <a:ext cx="47625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需求粒度可验收</a:t>
            </a:r>
          </a:p>
          <a:p xmlns:a="http://schemas.openxmlformats.org/drawingml/2006/main">
            <a:pPr algn="l">
              <a:lnSpc>
                <a:spcPct val="140000"/>
              </a:lnSpc>
              <a:buNone/>
              <a:def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每条需求带编号、输入、输出、异常与验收标准。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E9996D-406E-4765-991D-565F866BA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43300"/>
            <a:ext cx="47625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原型可倒推回需求</a:t>
            </a:r>
          </a:p>
          <a:p xmlns:a="http://schemas.openxmlformats.org/drawingml/2006/main">
            <a:pPr algn="l">
              <a:lnSpc>
                <a:spcPct val="140000"/>
              </a:lnSpc>
              <a:buNone/>
              <a:def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每个页面都能对应到具体需求编号。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782376-44EB-4C08-90C3-B66E3305A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76800"/>
            <a:ext cx="47625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指标可测量</a:t>
            </a:r>
          </a:p>
          <a:p xmlns:a="http://schemas.openxmlformats.org/drawingml/2006/main">
            <a:pPr algn="l">
              <a:lnSpc>
                <a:spcPct val="140000"/>
              </a:lnSpc>
              <a:buNone/>
              <a:def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把“回答准确”翻译成五个可测指标。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015CA5-EE88-423A-9A63-C85639D56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485900"/>
            <a:ext cx="537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难点与应对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5994B8-06E2-48E5-8469-0ACD9D83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05000"/>
            <a:ext cx="537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6096000" y="2209800"/>
          <a:ext xmlns:a="http://schemas.openxmlformats.org/drawingml/2006/main" cx="5372100" cy="3771900"/>
        </p:xfrm>
        <a:graphic xmlns:a="http://schemas.openxmlformats.org/drawingml/2006/main">
          <a:graphicData uri="http://schemas.openxmlformats.org/drawingml/2006/table">
            <a:tbl>
              <a:tblPr firstRow="0" firstCol="0" lastCol="0" bandRow="0"/>
              <a:tblGrid>
                <a:gridCol w="1965402"/>
                <a:gridCol w="3406698"/>
              </a:tblGrid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35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难点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35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应对措施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类图与需求对不上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冻结术语表与实体清单，只画业务实体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场景缺少真实依据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补做小范围访谈，删除无访谈支撑的场景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原型范围膨胀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主链路做高保真，管理类页面做中保真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时间紧且有两轮答辩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需求文档 10 月 13 日定稿，博客提前发布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10082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235C449-9835-41F3-BD7E-CEC26CE9E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团队分工与进度落实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0839B2-2A18-4C8E-B1E2-B20E90979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620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F077854-CB1B-41D8-B43C-EF9917E62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715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723900" y="1600200"/>
          <a:ext xmlns:a="http://schemas.openxmlformats.org/drawingml/2006/main" cx="10744200" cy="2990850"/>
        </p:xfrm>
        <a:graphic xmlns:a="http://schemas.openxmlformats.org/drawingml/2006/main">
          <a:graphicData uri="http://schemas.openxmlformats.org/drawingml/2006/table">
            <a:tbl>
              <a:tblPr firstRow="0" firstCol="0" lastCol="0" bandRow="0"/>
              <a:tblGrid>
                <a:gridCol w="1428750"/>
                <a:gridCol w="1123950"/>
                <a:gridCol w="7143750"/>
                <a:gridCol w="1047750"/>
              </a:tblGrid>
              <a:tr h="43815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35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学号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35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姓名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35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本次作业分工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sz="135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贡献度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102400135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郑宇凌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需求规格说明书主笔，类图建模与关系说明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102400210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陈仕杰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界面原型设计主责，界面原型设计答辩 PPT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22%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102400335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郑栋兴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需求规格说明书协作，需求分析报告 PPT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102400334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张幼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界面原型协作，需求规格说明书排版与图表统一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152402114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郑天一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博客撰写与发布，两份评审表，需求追溯核对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 b="0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16%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C1D996-2C57-4F98-8742-84D362963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2920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06AD80-AED0-4A76-8B25-D097BA26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57800"/>
            <a:ext cx="10744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50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进度落实：《需求规格说明书》V1.0 已完成并提交华为云仓库；界面原型按页面清单推进中；界面原型设计答辩 PPT 与两份评审表按计划在 10 月 15 日前完成。</a:t>
            </a:r>
          </a:p>
        </p:txBody>
      </p:sp>
    </p:spTree>
    <p:extLst>
      <p:ext uri="{BB962C8B-B14F-4D97-AF65-F5344CB8AC3E}">
        <p14:creationId xmlns:p14="http://schemas.microsoft.com/office/powerpoint/2010/main" val="17725358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2026-10-10T06:49:09.8350000Z</dcterms:created>
  <dcterms:modified xsi:type="dcterms:W3CDTF">2026-10-10T06:49:09.8350000Z</dcterms:modified>
</coreProperties>
</file>