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f29c792d0d49ce" /><Relationship Type="http://schemas.openxmlformats.org/officeDocument/2006/relationships/extended-properties" Target="/docProps/app.xml" Id="R52fceae145564473" /><Relationship Type="http://schemas.openxmlformats.org/officeDocument/2006/relationships/officeDocument" Target="/ppt/presentation.xml" Id="R45f3bb18faf24a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38f9347012408d"/>
  </p:sldMasterIdLst>
  <p:notesMasterIdLst>
    <p:notesMasterId xmlns:r="http://schemas.openxmlformats.org/officeDocument/2006/relationships" r:id="R3ea948845c9f4218"/>
  </p:notesMasterIdLst>
  <p:sldIdLst>
    <p:sldId xmlns:r="http://schemas.openxmlformats.org/officeDocument/2006/relationships" id="256" r:id="R57c036a5c0884ba0"/>
    <p:sldId xmlns:r="http://schemas.openxmlformats.org/officeDocument/2006/relationships" id="257" r:id="Rc89c8e27e4cc4fe5"/>
    <p:sldId xmlns:r="http://schemas.openxmlformats.org/officeDocument/2006/relationships" id="258" r:id="Rb5247209a2ce4e3b"/>
    <p:sldId xmlns:r="http://schemas.openxmlformats.org/officeDocument/2006/relationships" id="259" r:id="R8f0189c35c5a4ce8"/>
    <p:sldId xmlns:r="http://schemas.openxmlformats.org/officeDocument/2006/relationships" id="260" r:id="R5e39d08f12604abb"/>
    <p:sldId xmlns:r="http://schemas.openxmlformats.org/officeDocument/2006/relationships" id="261" r:id="R93021c7c716947c1"/>
    <p:sldId xmlns:r="http://schemas.openxmlformats.org/officeDocument/2006/relationships" id="262" r:id="R772d905cf894456e"/>
    <p:sldId xmlns:r="http://schemas.openxmlformats.org/officeDocument/2006/relationships" id="263" r:id="R6193bf75dfdb42c4"/>
    <p:sldId xmlns:r="http://schemas.openxmlformats.org/officeDocument/2006/relationships" id="264" r:id="Rbf19cef803a241a8"/>
    <p:sldId xmlns:r="http://schemas.openxmlformats.org/officeDocument/2006/relationships" id="265" r:id="Rc2e40f5c20654c2d"/>
    <p:sldId xmlns:r="http://schemas.openxmlformats.org/officeDocument/2006/relationships" id="266" r:id="R3522bbc6c6664411"/>
    <p:sldId xmlns:r="http://schemas.openxmlformats.org/officeDocument/2006/relationships" id="267" r:id="R4c605397da6d4423"/>
    <p:sldId xmlns:r="http://schemas.openxmlformats.org/officeDocument/2006/relationships" id="268" r:id="Rcd23877309da49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f53e6297fe418b" /><Relationship Type="http://schemas.openxmlformats.org/officeDocument/2006/relationships/slideMaster" Target="/ppt/slideMasters/slideMaster1.xml" Id="R1638f9347012408d" /><Relationship Type="http://schemas.openxmlformats.org/officeDocument/2006/relationships/notesMaster" Target="/ppt/notesMasters/notesMaster1.xml" Id="R3ea948845c9f4218" /><Relationship Type="http://schemas.openxmlformats.org/officeDocument/2006/relationships/presProps" Target="/ppt/presProps.xml" Id="R70c1bbdd716a41b7" /><Relationship Type="http://schemas.openxmlformats.org/officeDocument/2006/relationships/tableStyles" Target="/ppt/tableStyles.xml" Id="R26b395b8624f48c7" /><Relationship Type="http://schemas.openxmlformats.org/officeDocument/2006/relationships/slide" Target="/ppt/slides/slide1.xml" Id="R57c036a5c0884ba0" /><Relationship Type="http://schemas.openxmlformats.org/officeDocument/2006/relationships/slide" Target="/ppt/slides/slide2.xml" Id="Rc89c8e27e4cc4fe5" /><Relationship Type="http://schemas.openxmlformats.org/officeDocument/2006/relationships/slide" Target="/ppt/slides/slide3.xml" Id="Rb5247209a2ce4e3b" /><Relationship Type="http://schemas.openxmlformats.org/officeDocument/2006/relationships/slide" Target="/ppt/slides/slide4.xml" Id="R8f0189c35c5a4ce8" /><Relationship Type="http://schemas.openxmlformats.org/officeDocument/2006/relationships/slide" Target="/ppt/slides/slide5.xml" Id="R5e39d08f12604abb" /><Relationship Type="http://schemas.openxmlformats.org/officeDocument/2006/relationships/slide" Target="/ppt/slides/slide6.xml" Id="R93021c7c716947c1" /><Relationship Type="http://schemas.openxmlformats.org/officeDocument/2006/relationships/slide" Target="/ppt/slides/slide7.xml" Id="R772d905cf894456e" /><Relationship Type="http://schemas.openxmlformats.org/officeDocument/2006/relationships/slide" Target="/ppt/slides/slide8.xml" Id="R6193bf75dfdb42c4" /><Relationship Type="http://schemas.openxmlformats.org/officeDocument/2006/relationships/slide" Target="/ppt/slides/slide9.xml" Id="Rbf19cef803a241a8" /><Relationship Type="http://schemas.openxmlformats.org/officeDocument/2006/relationships/slide" Target="/ppt/slides/slide10.xml" Id="Rc2e40f5c20654c2d" /><Relationship Type="http://schemas.openxmlformats.org/officeDocument/2006/relationships/slide" Target="/ppt/slides/slide11.xml" Id="R3522bbc6c6664411" /><Relationship Type="http://schemas.openxmlformats.org/officeDocument/2006/relationships/slide" Target="/ppt/slides/slide12.xml" Id="R4c605397da6d4423" /><Relationship Type="http://schemas.openxmlformats.org/officeDocument/2006/relationships/slide" Target="/ppt/slides/slide13.xml" Id="Rcd23877309da49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b5a4cc7aab4f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a16f1d4d1f4b64" /><Relationship Type="http://schemas.openxmlformats.org/officeDocument/2006/relationships/notesMaster" Target="/ppt/notesMasters/notesMaster1.xml" Id="R925a5d6a14ae4d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a34267675f4754" /><Relationship Type="http://schemas.openxmlformats.org/officeDocument/2006/relationships/notesMaster" Target="/ppt/notesMasters/notesMaster1.xml" Id="R7af65365b5fb45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1e383fd6c1488c" /><Relationship Type="http://schemas.openxmlformats.org/officeDocument/2006/relationships/notesMaster" Target="/ppt/notesMasters/notesMaster1.xml" Id="R2970214f4cf249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004899e8144ffa" /><Relationship Type="http://schemas.openxmlformats.org/officeDocument/2006/relationships/notesMaster" Target="/ppt/notesMasters/notesMaster1.xml" Id="R4f17f04006e94e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0090820b9d4b3b" /><Relationship Type="http://schemas.openxmlformats.org/officeDocument/2006/relationships/notesMaster" Target="/ppt/notesMasters/notesMaster1.xml" Id="Rb7d0b4fc3aa54d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5dcb0c46114e69" /><Relationship Type="http://schemas.openxmlformats.org/officeDocument/2006/relationships/notesMaster" Target="/ppt/notesMasters/notesMaster1.xml" Id="Rde49240c68f34e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735af153ad4ef2" /><Relationship Type="http://schemas.openxmlformats.org/officeDocument/2006/relationships/notesMaster" Target="/ppt/notesMasters/notesMaster1.xml" Id="R810724e1774d45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08dc9f620b475a" /><Relationship Type="http://schemas.openxmlformats.org/officeDocument/2006/relationships/notesMaster" Target="/ppt/notesMasters/notesMaster1.xml" Id="R5ba9e53e65bf42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7fd161057a4a2f" /><Relationship Type="http://schemas.openxmlformats.org/officeDocument/2006/relationships/notesMaster" Target="/ppt/notesMasters/notesMaster1.xml" Id="Rb82cb432cf2940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56dc8dc9504efc" /><Relationship Type="http://schemas.openxmlformats.org/officeDocument/2006/relationships/notesMaster" Target="/ppt/notesMasters/notesMaster1.xml" Id="Rce2c82fe89ed47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6a8d7df3864d78" /><Relationship Type="http://schemas.openxmlformats.org/officeDocument/2006/relationships/notesMaster" Target="/ppt/notesMasters/notesMaster1.xml" Id="R0723ac80c289497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1c010fee9644540" /><Relationship Type="http://schemas.openxmlformats.org/officeDocument/2006/relationships/notesMaster" Target="/ppt/notesMasters/notesMaster1.xml" Id="R73d952b5f79d4a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21dcb25ebe24c66" /><Relationship Type="http://schemas.openxmlformats.org/officeDocument/2006/relationships/notesMaster" Target="/ppt/notesMasters/notesMaster1.xml" Id="Rc9e27cf5f20b48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这次汇报界面原型。原型覆盖十个页面和四种状态，主链路按高保真制作，可以直接点开走通从上传资料到拿到带引用答案的全过程。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四条原则对应原型里的具体决定。第二条最重要：我们要求引用必须出现在答案正下方，这是产品主张，不是视觉偏好。资料来源：需求规格说明书 4.4 节与 4.5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信息架构以知识库为中心组织：登录后进入知识库列表，进入具体知识库后分成文档管理与智能问答两条路径。资料来源：需求规格说明书 4.1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页面编号与说明书 4.2 节的表格完全一致。如果时间不足，主链路五个页面是必须保证的部分。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登录页左侧说明产品的三条主张，右侧只保留账号与密码两个字段。知识库列表按权限过滤，不可访问的知识库不会出现。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状态用颜色区分：已入库为绿色，解析中为蓝色，解析失败为红色。失败的文件保留在列表中并给出具体原因，例如扫描件没有文本层。资料来源：需求规格说明书 4.3 节图 13。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这是整个系统的核心页面，也是答辩重点。引用标记用学术脚注的形式，让用户一眼看出哪句话有出处。资料来源：需求规格说明书 4.3 节图 14 与 5.1 节 FR-05。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引用抽屉给出原文片段、所在章节、相似度与文档更新时间，这些信息共同支撑用户判断答案是否可信。反馈的原因选项会直接进入知识缺口清单。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知识缺口页是反馈闭环的落点：未命中问题按出现次数排序，低分回答与引用片段一起保存，便于判断是文档问题还是检索问题。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空态给出下一步该做什么，而不是留一个空白页面。加载态采用流式输出并保留停止生成按钮，避免用户误判为卡死。资料来源：需求规格说明书 4.5 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错误态保留了已经检索到的片段和用户的问题，网络恢复后直接重试即可。无权限页面不出现任何文档标题或内容片段，这是安全需求 NFR-09 的界面体现。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规范写在说明书 4.4 节，原型全部按同一套规范绘制，所以截图放在一起看不出风格差异。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这张表与说明书附录 B 的原型页面索引一致。助教可以按需求编号抽查任意一条，都能在原型里找到对应页面。下一步是把原型导入 Figma 形成可点击链接，并补充 P10 的完整页面。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5ff28db6340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519c5ab12d4096" /><Relationship Type="http://schemas.openxmlformats.org/officeDocument/2006/relationships/slideLayout" Target="/ppt/slideLayouts/slideLayout1.xml" Id="R267d3cce83574e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7d3cce83574e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253288c67f4f87" /><Relationship Type="http://schemas.openxmlformats.org/officeDocument/2006/relationships/notesSlide" Target="/ppt/notesSlides/notesSlide1.xml" Id="R64efe718e60f48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6396368f94da2" /><Relationship Type="http://schemas.openxmlformats.org/officeDocument/2006/relationships/notesSlide" Target="/ppt/notesSlides/notesSlide2.xml" Id="R827555a8ae384b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e0d868d9047d7" /><Relationship Type="http://schemas.openxmlformats.org/officeDocument/2006/relationships/image" Target="/ppt/media/image.png" Id="Ra145534a6bc64dc8" /><Relationship Type="http://schemas.openxmlformats.org/officeDocument/2006/relationships/notesSlide" Target="/ppt/notesSlides/notesSlide3.xml" Id="R1a68b1a1a4644b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4647a69348404d" /><Relationship Type="http://schemas.openxmlformats.org/officeDocument/2006/relationships/notesSlide" Target="/ppt/notesSlides/notesSlide4.xml" Id="Rdfbd82ed344941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582f6617c040ce" /><Relationship Type="http://schemas.openxmlformats.org/officeDocument/2006/relationships/image" Target="/ppt/media/image2.png" Id="Rc98b476082a6472c" /><Relationship Type="http://schemas.openxmlformats.org/officeDocument/2006/relationships/image" Target="/ppt/media/image3.png" Id="Rb815d896c6f74d08" /><Relationship Type="http://schemas.openxmlformats.org/officeDocument/2006/relationships/notesSlide" Target="/ppt/notesSlides/notesSlide5.xml" Id="R9affe4d53c224b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0e0af71b04b3e" /><Relationship Type="http://schemas.openxmlformats.org/officeDocument/2006/relationships/image" Target="/ppt/media/image4.png" Id="Rb9d8dfb6739546b8" /><Relationship Type="http://schemas.openxmlformats.org/officeDocument/2006/relationships/image" Target="/ppt/media/image5.png" Id="R60ada85e2368486e" /><Relationship Type="http://schemas.openxmlformats.org/officeDocument/2006/relationships/notesSlide" Target="/ppt/notesSlides/notesSlide6.xml" Id="R74d73c19f2a24f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16f90f96d54bb7" /><Relationship Type="http://schemas.openxmlformats.org/officeDocument/2006/relationships/image" Target="/ppt/media/image6.png" Id="Recccbc2b1a1f447e" /><Relationship Type="http://schemas.openxmlformats.org/officeDocument/2006/relationships/notesSlide" Target="/ppt/notesSlides/notesSlide7.xml" Id="R8ac0b8a42a9d49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52781fd7649df" /><Relationship Type="http://schemas.openxmlformats.org/officeDocument/2006/relationships/image" Target="/ppt/media/image7.png" Id="R97162c72dfd4403c" /><Relationship Type="http://schemas.openxmlformats.org/officeDocument/2006/relationships/image" Target="/ppt/media/image8.png" Id="Re019ce90742848c2" /><Relationship Type="http://schemas.openxmlformats.org/officeDocument/2006/relationships/notesSlide" Target="/ppt/notesSlides/notesSlide8.xml" Id="Re02bae190d7549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982ff106c940e5" /><Relationship Type="http://schemas.openxmlformats.org/officeDocument/2006/relationships/image" Target="/ppt/media/image9.png" Id="R624fb09ad2e347ee" /><Relationship Type="http://schemas.openxmlformats.org/officeDocument/2006/relationships/image" Target="/ppt/media/image10.png" Id="R0af6f57cfae14731" /><Relationship Type="http://schemas.openxmlformats.org/officeDocument/2006/relationships/notesSlide" Target="/ppt/notesSlides/notesSlide9.xml" Id="Rde648d70262347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c98478eae4012" /><Relationship Type="http://schemas.openxmlformats.org/officeDocument/2006/relationships/image" Target="/ppt/media/image11.png" Id="R18e109265c5e4439" /><Relationship Type="http://schemas.openxmlformats.org/officeDocument/2006/relationships/image" Target="/ppt/media/image12.png" Id="R756982aaac514ff9" /><Relationship Type="http://schemas.openxmlformats.org/officeDocument/2006/relationships/notesSlide" Target="/ppt/notesSlides/notesSlide10.xml" Id="R6aa9dd7e26f149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d89f44ffd447ad" /><Relationship Type="http://schemas.openxmlformats.org/officeDocument/2006/relationships/image" Target="/ppt/media/image13.png" Id="R9859431580894f6c" /><Relationship Type="http://schemas.openxmlformats.org/officeDocument/2006/relationships/image" Target="/ppt/media/image14.png" Id="Rbdd1540bd85a4069" /><Relationship Type="http://schemas.openxmlformats.org/officeDocument/2006/relationships/notesSlide" Target="/ppt/notesSlides/notesSlide11.xml" Id="R09546650b0214a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6994c06bd44da" /><Relationship Type="http://schemas.openxmlformats.org/officeDocument/2006/relationships/notesSlide" Target="/ppt/notesSlides/notesSlide12.xml" Id="Re1f591468eca4a3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25345732e149ac" /><Relationship Type="http://schemas.openxmlformats.org/officeDocument/2006/relationships/notesSlide" Target="/ppt/notesSlides/notesSlide13.xml" Id="Rb30825496cc24a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14A6A4-1DF3-49BE-BEF0-C3CEA337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38350"/>
            <a:ext cx="914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4E7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86A82-C011-4741-AE15-76E71143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1935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43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DevPulse 智能问答助手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B0975-1C50-430C-832F-2515D901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90900"/>
            <a:ext cx="1074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250" b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界面原型设计答辩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C6340-FF55-41DC-B0AF-7A5E5B2A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4000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D6863-D72B-4751-A309-F18BDF07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33900"/>
            <a:ext cx="107442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团队 DevPulse</a:t>
            </a:r>
          </a:p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福州大学 2601_FZU_SE《软件工程实践》</a:t>
            </a:r>
          </a:p>
          <a:p xmlns:a="http://schemas.openxmlformats.org/drawingml/2006/main">
            <a:pPr algn="l">
              <a:lnSpc>
                <a:spcPct val="170000"/>
              </a:lnSpc>
              <a:buNone/>
              <a:def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2026 年 10 月</a:t>
            </a:r>
          </a:p>
        </p:txBody>
      </p:sp>
    </p:spTree>
    <p:extLst>
      <p:ext uri="{BB962C8B-B14F-4D97-AF65-F5344CB8AC3E}">
        <p14:creationId xmlns:p14="http://schemas.microsoft.com/office/powerpoint/2010/main" val="2143937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DC6EE-6F1A-4A8D-9975-69818056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原型设计目标与设计原则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C424C-B131-4043-BE6A-3CF88CD7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B62D08-AD83-4321-99A8-CE728273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8F6A4-E750-42A3-B6B5-569A9920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设计目标：没有参与过项目的人，不读说明书也能完成从上传资料到获得带引用答案的全过程。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C86F5-A266-433C-9D34-79354EEF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098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80DCC-01B9-4ABD-B5A6-1991AA35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10267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主链路优先：问答主链路的五个页面做高保真，管理类页面做中保真，把时间投在最高频的路径上。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5F908-AFDA-48D0-B8F2-8BBB8AD4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56DAD-4CA5-425C-AF20-7D444E09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24200"/>
            <a:ext cx="10267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引用可见：答案下方直接展示引用来源，不允许把出处藏在二级页面里。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375347-868F-48AA-AE6E-5ACE313B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386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89C474-FA6E-41AD-BE8B-EFDB7D445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38600"/>
            <a:ext cx="10267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状态完整：核心页面完整设计空态、加载态、错误态与无权限态，避免出现白屏但没有提示。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75090F-8704-452D-8911-F544DD17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8FA080-4C5A-4B5D-8F70-4B55FC4E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53000"/>
            <a:ext cx="10267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交互一致：全站统一按钮、输入框、卡片与提示的样式和位置，降低学习成本。</a:t>
            </a:r>
          </a:p>
        </p:txBody>
      </p:sp>
    </p:spTree>
    <p:extLst>
      <p:ext uri="{BB962C8B-B14F-4D97-AF65-F5344CB8AC3E}">
        <p14:creationId xmlns:p14="http://schemas.microsoft.com/office/powerpoint/2010/main" val="54053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4C817-3F9F-44D8-9DCB-CF7E5DF14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信息架构与导航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481AA-D489-492E-B250-029DEB762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E488E6-FD8D-4C92-BCBD-AF38AC31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45534a6bc64dc8"/>
          <a:stretch xmlns:a="http://schemas.openxmlformats.org/drawingml/2006/main"/>
        </p:blipFill>
        <p:spPr>
          <a:xfrm xmlns:a="http://schemas.openxmlformats.org/drawingml/2006/main">
            <a:off x="723900" y="1612783"/>
            <a:ext cx="6057900" cy="441348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9B85B-2FC9-4BCA-BAD8-A8412553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619250"/>
            <a:ext cx="424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导航设计的三个决定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FFB0D5-6542-49F1-93AC-D585AD51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19300"/>
            <a:ext cx="4248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8E4FF-EB05-4321-8BD1-670DF6FEC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241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7705A-8F99-494A-975F-7CBC9000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24100"/>
            <a:ext cx="37719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全局最多两级导航，用户不会在层级中迷失。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F12F45-474E-4518-9EC9-2C09ABF4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6195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AF4B8-2088-41AB-8CD6-B06AFAAE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619500"/>
            <a:ext cx="37719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当前所处的知识库在页面上方持续可见，随时知道自己在哪个知识库提问。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653BE-8340-4FBB-B6BD-F73DD0A6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491490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173F3-AB56-4B42-B51F-2BE849F0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7719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无权限的入口直接不展示，避免点击后才报错。</a:t>
            </a:r>
          </a:p>
        </p:txBody>
      </p:sp>
    </p:spTree>
    <p:extLst>
      <p:ext uri="{BB962C8B-B14F-4D97-AF65-F5344CB8AC3E}">
        <p14:creationId xmlns:p14="http://schemas.microsoft.com/office/powerpoint/2010/main" val="18354557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43225-A660-4775-BCB9-53DCA836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页面清单与保真度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E99DB-538C-4728-94B0-C4B8BBB1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2512E-97AE-4D64-8B5F-3B878045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D8D5D8-1F0B-4DBB-995B-0F529390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共十个页面，其中 P02 至 P06 构成问答主链路，按高保真绘制。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723900" y="2171700"/>
          <a:ext xmlns:a="http://schemas.openxmlformats.org/drawingml/2006/main" cx="10744200" cy="306705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685800"/>
                <a:gridCol w="3810000"/>
                <a:gridCol w="876300"/>
                <a:gridCol w="685800"/>
                <a:gridCol w="3810000"/>
                <a:gridCol w="876300"/>
              </a:tblGrid>
              <a:tr h="4191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保真度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保真度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登录 / 注册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引用溯源抽屉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知识库列表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高保真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P07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反馈评价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中保真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知识库详情与文档管理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P08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知识缺口分析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P04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文档上传与解析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高保真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P09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成员与权限管理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中保真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52959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智能问答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P10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个人中心与设置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中保真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11A03-401F-4282-9B98-1C78EAD2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10744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50000"/>
              </a:lnSpc>
              <a:buNone/>
              <a:def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除十个页面外，另外绘制了空态、加载态、错误态与无权限态四种状态，用于说明系统在异常情况下的表现。</a:t>
            </a:r>
          </a:p>
        </p:txBody>
      </p:sp>
    </p:spTree>
    <p:extLst>
      <p:ext uri="{BB962C8B-B14F-4D97-AF65-F5344CB8AC3E}">
        <p14:creationId xmlns:p14="http://schemas.microsoft.com/office/powerpoint/2010/main" val="12102925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ED069D-7D54-4B41-BD17-75D17335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关键路径一：登录并选择知识库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783BC-CD9F-41E6-82FA-993BD063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E06924-D1EC-4759-AECB-BB7848EA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90FBA-41BE-4ACA-8C3F-D0962D03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用户登录后进入知识库列表，列表按权限过滤，只展示可访问的知识库。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b476082a6472c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EFD7F-383E-4E96-9B42-BCBDBBC4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P01 登录 / 注册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15d896c6f74d08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7E57F1-E440-44E7-89FE-C077A77A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P02 知识库列表</a:t>
            </a:r>
          </a:p>
        </p:txBody>
      </p:sp>
    </p:spTree>
    <p:extLst>
      <p:ext uri="{BB962C8B-B14F-4D97-AF65-F5344CB8AC3E}">
        <p14:creationId xmlns:p14="http://schemas.microsoft.com/office/powerpoint/2010/main" val="20254757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9ACB65-459B-4285-9266-1306432B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关键路径二：上传文档并完成解析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E6F53-B75F-4A78-914E-4DF428FE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5BFA3-6A85-4600-BEBA-38EA4BCD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55AE6-2E11-436A-A001-83A12C2D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文档列表展示解析状态，上传后可以看到切分进度，失败的文件可以直接重试。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8dfb6739546b8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4EF657-1A78-477D-A87A-82E9B381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P03 知识库详情与文档管理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da85e2368486e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25ABF-96D6-4BE9-AD88-DA033D0C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P04 文档上传与解析</a:t>
            </a:r>
          </a:p>
        </p:txBody>
      </p:sp>
    </p:spTree>
    <p:extLst>
      <p:ext uri="{BB962C8B-B14F-4D97-AF65-F5344CB8AC3E}">
        <p14:creationId xmlns:p14="http://schemas.microsoft.com/office/powerpoint/2010/main" val="2256195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4F203E-361C-4A90-9990-50415A19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核心页面：智能问答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04E06-91DD-43D4-97E2-C614AB36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78945-393E-4210-AC46-39689DDF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cbc2b1a1f447e"/>
          <a:stretch xmlns:a="http://schemas.openxmlformats.org/drawingml/2006/main"/>
        </p:blipFill>
        <p:spPr>
          <a:xfrm xmlns:a="http://schemas.openxmlformats.org/drawingml/2006/main">
            <a:off x="800100" y="1448991"/>
            <a:ext cx="6915150" cy="432196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FA23B-BF5E-48A1-8C7F-2211EB90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485900"/>
            <a:ext cx="3390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575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界面的四个关键点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C2BE06-25A5-4AF4-935E-49E2F31E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885950"/>
            <a:ext cx="3390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196F1-32F9-438C-A5CD-00C6F6A7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526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FE7E4-28B3-46E7-85C4-C9623269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152650"/>
            <a:ext cx="2914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提问与回答左右分栏，回答按步骤组织，可以直接照着执行。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E1ECFC-83ED-4D5D-ACC8-4870EC15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051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E1617-77BB-481C-8000-C240AF11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105150"/>
            <a:ext cx="2914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关键结论后带编号引用标记，点击后展开原文。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C0B5D-EF59-49E0-8DF3-8AD22E45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576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25E63-3F05-472C-8422-CCB87A6D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057650"/>
            <a:ext cx="2914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答案下方固定展示引用卡片，包含文档名、章节与相似度。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7B0D6-3ABA-44FA-AF41-2BB71F67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0101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F4E7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2BE89E-F6D0-4439-AD3B-81770562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010150"/>
            <a:ext cx="29146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5000"/>
              </a:lnSpc>
              <a:buNone/>
              <a:def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检索为空时明确说明没有依据，不编造答案。</a:t>
            </a:r>
          </a:p>
        </p:txBody>
      </p:sp>
    </p:spTree>
    <p:extLst>
      <p:ext uri="{BB962C8B-B14F-4D97-AF65-F5344CB8AC3E}">
        <p14:creationId xmlns:p14="http://schemas.microsoft.com/office/powerpoint/2010/main" val="1067038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38462-7E76-48CA-AFC4-BD784C84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关键路径三：引用溯源与反馈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C0E2F-81E3-44AE-909A-96FF4042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0B4B7-AB4D-4087-A091-A8D9A846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B9216-0309-4FD1-8E32-0F3EA1F3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点击引用标记后展开原文抽屉，核对无误可以标记有用，有问题则进入反馈流程。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62c72dfd4403c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6C63E-1089-4077-A0E6-09CFB143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P06 引用溯源抽屉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9ce90742848c2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1F4F9-0DE3-48ED-9AC3-E5FED793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P07 反馈评价</a:t>
            </a:r>
          </a:p>
        </p:txBody>
      </p:sp>
    </p:spTree>
    <p:extLst>
      <p:ext uri="{BB962C8B-B14F-4D97-AF65-F5344CB8AC3E}">
        <p14:creationId xmlns:p14="http://schemas.microsoft.com/office/powerpoint/2010/main" val="3648715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C2F9C-83B3-489D-90A3-51E59AEB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管理端：知识缺口与权限管理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5676A-4F71-407E-A45F-F4A9E348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66AC2-51DF-40AF-BF8B-824D3220A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D531A-A50D-474F-8425-58B08148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管理员据此决定补充哪些资料，并控制知识库的访问范围。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fb09ad2e347ee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A44445-BF3A-46DE-9765-E51730E3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P08 知识缺口分析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f6f57cfae14731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4BBEE-E96C-4F7E-AC87-E74A7ED9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P09 成员与权限管理</a:t>
            </a:r>
          </a:p>
        </p:txBody>
      </p:sp>
    </p:spTree>
    <p:extLst>
      <p:ext uri="{BB962C8B-B14F-4D97-AF65-F5344CB8AC3E}">
        <p14:creationId xmlns:p14="http://schemas.microsoft.com/office/powerpoint/2010/main" val="2292990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3CBB1-CB7E-4063-8EA0-FA70BFEB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状态设计：空态与加载态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6BBE3-8A96-4D43-B5C7-FA7E917A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092E4-624B-4517-A5E8-65FD5E13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D244F-51AA-4398-8855-3BE78534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界面完整度主要体现在异常状态上，四种状态在原型中都已落地。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e109265c5e4439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9472C-1D8E-461C-B8D0-39058D88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S01 空态：知识库还没有文档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982aaac514ff9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B5F3D-3B39-4E7F-91CC-6CBE9700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S02 加载态：模型流式生成中</a:t>
            </a:r>
          </a:p>
        </p:txBody>
      </p:sp>
    </p:spTree>
    <p:extLst>
      <p:ext uri="{BB962C8B-B14F-4D97-AF65-F5344CB8AC3E}">
        <p14:creationId xmlns:p14="http://schemas.microsoft.com/office/powerpoint/2010/main" val="1006410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FF48B-D6EF-442F-82B0-1784A35E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状态设计：错误态与无权限态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830F9A-A761-4573-A346-2E79D81AC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FAA4D1-8187-4939-89CE-1FBAF284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E13E60-B67D-4AB6-9844-D083CFE8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错误态说明原因并保留已输入的内容，无权限态不泄露任何文档信息。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59431580894f6c"/>
          <a:stretch xmlns:a="http://schemas.openxmlformats.org/drawingml/2006/main"/>
        </p:blipFill>
        <p:spPr>
          <a:xfrm xmlns:a="http://schemas.openxmlformats.org/drawingml/2006/main">
            <a:off x="723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0AEBE-82EF-4CCC-B210-D8557B81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S03 错误态：模型超时后的重试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1540bd85a4069"/>
          <a:stretch xmlns:a="http://schemas.openxmlformats.org/drawingml/2006/main"/>
        </p:blipFill>
        <p:spPr>
          <a:xfrm xmlns:a="http://schemas.openxmlformats.org/drawingml/2006/main">
            <a:off x="6438900" y="1771650"/>
            <a:ext cx="5105400" cy="3190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08F7A4-0AC3-4451-AEA8-0DC5F485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00625"/>
            <a:ext cx="510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35000"/>
              </a:lnSpc>
              <a:buNone/>
              <a:def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S04 无权限态：访问未授权知识库</a:t>
            </a:r>
          </a:p>
        </p:txBody>
      </p:sp>
    </p:spTree>
    <p:extLst>
      <p:ext uri="{BB962C8B-B14F-4D97-AF65-F5344CB8AC3E}">
        <p14:creationId xmlns:p14="http://schemas.microsoft.com/office/powerpoint/2010/main" val="2276544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E6B6F-0601-497D-A876-383D0A2BB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界面设计规范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4BDED-E414-4652-830B-EBE663C0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C65C38-E7D0-4A4E-BFC5-16DDB15F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723900" y="1485900"/>
          <a:ext xmlns:a="http://schemas.openxmlformats.org/drawingml/2006/main" cx="10744200" cy="447675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1428750"/>
                <a:gridCol w="9315450"/>
              </a:tblGrid>
              <a:tr h="4191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类别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规范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深蓝用于主按钮、选中态与关键强调元素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辅助色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灰阶建立文本层级；绿色表示成功，橙色表示警告，红色表示错误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字体与字号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全站同一无衬线字体；页面标题 20 px，区块标题 16 px，正文 14 px，辅助说明 12 px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间距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 px 基准栅格，卡片内间距 16 px，模块之间 24 px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按钮与输入框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按钮分主要、次要、文字三级；输入框有默认、聚焦、错误三种状态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引用组件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27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统一为文档名、章节、相似度、片段摘要四段式结构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65083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27288-EFA6-4FF4-A781-CC8835B2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"/>
            <a:ext cx="9886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F2438"/>
                </a:solidFill>
                <a:latin typeface="Microsoft YaHei"/>
                <a:ea typeface="Microsoft YaHei"/>
                <a:cs typeface="Microsoft YaHei"/>
              </a:rPr>
              <a:t>原型与需求的对应关系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EA902F-291E-4BA2-892D-FC5B30217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1239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E0E9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2062DD-2134-430F-9266-691E69C0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5524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35000"/>
              </a:lnSpc>
              <a:buNone/>
              <a:def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7B8DA1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273B4F-A4EC-428F-8437-5108092D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71600"/>
            <a:ext cx="10744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40000"/>
              </a:lnSpc>
              <a:buNone/>
              <a:def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5468"/>
                </a:solidFill>
                <a:latin typeface="Microsoft YaHei"/>
                <a:ea typeface="Microsoft YaHei"/>
                <a:cs typeface="Microsoft YaHei"/>
              </a:rPr>
              <a:t>每个页面都对应到具体需求编号，原型不是凭感觉画的。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23900" y="2114550"/>
          <a:ext xmlns:a="http://schemas.openxmlformats.org/drawingml/2006/main" cx="10744200" cy="3390900"/>
        </p:xfrm>
        <a:graphic xmlns:a="http://schemas.openxmlformats.org/drawingml/2006/main">
          <a:graphicData uri="http://schemas.openxmlformats.org/drawingml/2006/table">
            <a:tbl>
              <a:tblPr firstRow="0" firstCol="0" lastCol="0" bandRow="0"/>
              <a:tblGrid>
                <a:gridCol w="3930805"/>
                <a:gridCol w="2882590"/>
                <a:gridCol w="3930805"/>
              </a:tblGrid>
              <a:tr h="4191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页面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对应功能需求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1F4E7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对应界面验收条目</a:t>
                      </a:r>
                    </a:p>
                  </a:txBody>
                  <a:tcPr marL="91440" marR="91440" marT="45720" marB="45720" anchor="ctr">
                    <a:solidFill>
                      <a:srgbClr val="E8EFF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P01 登录 / 注册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P02 知识库列表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FR-02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UI-01、UI-03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P03 知识库详情与文档管理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FR-03、FR-04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UI-01、UI-03、UI-04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P04 文档上传与解析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FR-03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UI-04、UI-05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P05 智能问答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FR-05、FR-07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UI-01、UI-04、UI-07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P06 引用溯源抽屉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FR-06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UI-07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P07 反馈评价 / P08 知识缺口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FR-08、FR-09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0F243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P09 权限管理 / P10 个人设置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FR-10、FR-11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buNone/>
                      </a:pPr>
                      <a:r>
                        <a:rPr sz="1125">
                          <a:solidFill>
                            <a:srgbClr val="3D546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UI-01、UI-06</a:t>
                      </a:r>
                    </a:p>
                  </a:txBody>
                  <a:tcPr marL="91440" marR="91440" marT="45720" marB="45720"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8597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2026-10-10T07:08:04.9270000Z</dcterms:created>
  <dcterms:modified xsi:type="dcterms:W3CDTF">2026-10-10T07:08:04.9270000Z</dcterms:modified>
</coreProperties>
</file>