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81" d="100"/>
          <a:sy n="81" d="100"/>
        </p:scale>
        <p:origin x="60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各位老师好，我们是 Group 3。今天汇报的是福帮帮，一个给福州大学学生用的校园资源互助平台。这次主要讲两件事：需求分析，和做出来的交互原型，大概五分钟。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先看需求。现在大家买卖二手、找攻略基本都靠 QQ 群：消息一刷就沉底，很难翻到；东西还在不在卖也不清楚；攻略里提到的教材，还得自己另外去找。所以我们想做的场景是——学生备考时，看完复习攻略，能直接找到对应的二手教材，看详情，再去面交。要说明的是，这是我们要做的目标；已经做出来的部分看下一页。我们没有做问卷，所以不报人数和百分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把功能分三档：已经能本地用的，是六个页面、搜索、分类筛选、价格排序、点进去看详情；点赞收藏评论只是本地原型，一刷新就没了；登录注册、发布表单、真实交易联系、接后端都还没做。给一个验收例子——发布商品要能提交成功、列表里查得到、刷新还在、填错了要提示，这个目前还没完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架构是这样分层的：浏览器里的前端，通过 REST API 去请求后端的 FastAPI，后端再读写 PostgreSQL 数据库。前端这一层我们已经做了：Vue 管页面和组件，TypeScript 写逻辑和做类型检查，CSS 管外观，Vite 负责开发和打包。要强调，后端和数据库目前只是设计，还没部署，也没联调。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这张类图有四个实体：用户、商品、收藏、交易请求。关系上：一个用户可以发布多件商品，也可以以买家或卖家身份发起多个交易请求；一件商品只属于一个卖家；收藏把用户和商品连起来，同一个人对同一件商品只能收藏一次。图上 1 表示恰好一个，0..* 表示零个或多个。要说明两点：这张图只画了属性和关系，没有写业务方法，所以我们不声称方法部分已经满足课程的全部要求；本页也省略了部分属性，完整字段见详细版。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现在看原型。先说明，页面里都是模拟数据。顺序是：首页搜索框输入「高等数学」，进商品详情，看价格和面交地点，再切到论坛看帖子。提醒一下，发布、聊天、购买这几个按钮，现在点了只是弹提示，还没真正接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分工按资料来：UI 组做视觉和交互规范，前端组做页面和组件，后端组做数据库和接口，测试和文档组做测试与演示资料。这里不编个人贡献。下一步：先补登录和发布流程，再做接口接入联调，最后按验收标准测试。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以上就是我们小组的汇报，感谢聆听，欢迎各位老师同学提问。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468880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804672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福帮帮</a:t>
            </a:r>
            <a:endParaRPr sz="4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CampusLink · 福州大学校园资源互助平台</a:t>
            </a:r>
            <a:endParaRPr sz="19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41248" y="2011680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6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需求分析与交互原型</a:t>
            </a:r>
            <a:endParaRPr sz="16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183880" y="594360"/>
            <a:ext cx="2921868" cy="51206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cover_hom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0" y="640080"/>
            <a:ext cx="2830428" cy="5029200"/>
          </a:xfrm>
          <a:prstGeom prst="rect">
            <a:avLst/>
          </a:prstGeom>
          <a:ln w="12700">
            <a:solidFill>
              <a:srgbClr val="E2E8F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822960" y="5806440"/>
            <a:ext cx="868680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Group </a:t>
            </a:r>
            <a:r>
              <a:rPr lang="en-US"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｜ EE308FZ 软件工程 ｜ 2026.10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384048"/>
            <a:ext cx="128016" cy="512064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256032"/>
            <a:ext cx="10972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第 2 页 · 需求</a:t>
            </a:r>
            <a:endParaRPr sz="1200" b="1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493776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7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用户需求与使用场景</a:t>
            </a:r>
            <a:endParaRPr sz="27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042415"/>
            <a:ext cx="11183112" cy="1778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325880"/>
            <a:ext cx="3611880" cy="2103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325880"/>
            <a:ext cx="3611880" cy="109728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536192"/>
            <a:ext cx="315468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10B958"/>
                </a:solidFill>
                <a:latin typeface="微软雅黑" panose="020B0503020204020204" charset="-122"/>
                <a:ea typeface="微软雅黑" panose="020B0503020204020204" charset="-122"/>
              </a:rPr>
              <a:t>群消息分散</a:t>
            </a:r>
            <a:endParaRPr sz="2000" b="1">
              <a:solidFill>
                <a:srgbClr val="10B95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315468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二手和攻略散在 QQ 群，消息一刷就沉底，很难翻到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97680" y="1325880"/>
            <a:ext cx="3611880" cy="2103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97680" y="1325880"/>
            <a:ext cx="3611880" cy="109728"/>
          </a:xfrm>
          <a:prstGeom prst="rect">
            <a:avLst/>
          </a:prstGeom>
          <a:solidFill>
            <a:srgbClr val="4D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26280" y="1536192"/>
            <a:ext cx="315468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4DA5FA"/>
                </a:solidFill>
                <a:latin typeface="微软雅黑" panose="020B0503020204020204" charset="-122"/>
                <a:ea typeface="微软雅黑" panose="020B0503020204020204" charset="-122"/>
              </a:rPr>
              <a:t>商品状态不明确</a:t>
            </a:r>
            <a:endParaRPr sz="2000" b="1">
              <a:solidFill>
                <a:srgbClr val="4DA5F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26280" y="2011680"/>
            <a:ext cx="315468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东西还在不在卖，得挨个去问才知道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092440" y="1325880"/>
            <a:ext cx="3611880" cy="2103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1325880"/>
            <a:ext cx="3611880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1536192"/>
            <a:ext cx="315468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F59E0B"/>
                </a:solidFill>
                <a:latin typeface="微软雅黑" panose="020B0503020204020204" charset="-122"/>
                <a:ea typeface="微软雅黑" panose="020B0503020204020204" charset="-122"/>
              </a:rPr>
              <a:t>攻略与物品分离</a:t>
            </a:r>
            <a:endParaRPr sz="2000" b="1">
              <a:solidFill>
                <a:srgbClr val="F59E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21040" y="2011680"/>
            <a:ext cx="315468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看完复习攻略，还得另外去搜教材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20" y="3703320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目标使用场景：备考时</a:t>
            </a:r>
            <a:endParaRPr sz="20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2920" y="4251960"/>
            <a:ext cx="2468880" cy="777240"/>
          </a:xfrm>
          <a:prstGeom prst="roundRect">
            <a:avLst>
              <a:gd name="adj" fmla="val 12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查看复习攻略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1" name="Connector 20"/>
          <p:cNvCxnSpPr/>
          <p:nvPr/>
        </p:nvCxnSpPr>
        <p:spPr>
          <a:xfrm>
            <a:off x="2971800" y="4636008"/>
            <a:ext cx="320040" cy="0"/>
          </a:xfrm>
          <a:prstGeom prst="line">
            <a:avLst/>
          </a:prstGeom>
          <a:ln w="31750">
            <a:solidFill>
              <a:srgbClr val="10B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291840" y="4251960"/>
            <a:ext cx="2468880" cy="777240"/>
          </a:xfrm>
          <a:prstGeom prst="roundRect">
            <a:avLst>
              <a:gd name="adj" fmla="val 12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找二手教材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Connector 22"/>
          <p:cNvCxnSpPr/>
          <p:nvPr/>
        </p:nvCxnSpPr>
        <p:spPr>
          <a:xfrm>
            <a:off x="5760720" y="4636008"/>
            <a:ext cx="320040" cy="0"/>
          </a:xfrm>
          <a:prstGeom prst="line">
            <a:avLst/>
          </a:prstGeom>
          <a:ln w="31750">
            <a:solidFill>
              <a:srgbClr val="10B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080760" y="4251960"/>
            <a:ext cx="2468880" cy="777240"/>
          </a:xfrm>
          <a:prstGeom prst="roundRect">
            <a:avLst>
              <a:gd name="adj" fmla="val 12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查看详情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5" name="Connector 24"/>
          <p:cNvCxnSpPr/>
          <p:nvPr/>
        </p:nvCxnSpPr>
        <p:spPr>
          <a:xfrm>
            <a:off x="8549640" y="4636008"/>
            <a:ext cx="320040" cy="0"/>
          </a:xfrm>
          <a:prstGeom prst="line">
            <a:avLst/>
          </a:prstGeom>
          <a:ln w="31750">
            <a:solidFill>
              <a:srgbClr val="10B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8869680" y="4251960"/>
            <a:ext cx="2468880" cy="777240"/>
          </a:xfrm>
          <a:prstGeom prst="roundRect">
            <a:avLst>
              <a:gd name="adj" fmla="val 12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到面交地点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2920" y="5349240"/>
            <a:ext cx="1115568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800" b="1" dirty="0" err="1">
                <a:solidFill>
                  <a:srgbClr val="FF2442"/>
                </a:solidFill>
                <a:latin typeface="微软雅黑" panose="020B0503020204020204" charset="-122"/>
                <a:ea typeface="微软雅黑" panose="020B0503020204020204" charset="-122"/>
              </a:rPr>
              <a:t>说明：</a:t>
            </a:r>
            <a:r>
              <a:rPr sz="1800" b="0" dirty="0" err="1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以上是目标需求；目前已经实现的页面和操作，以第</a:t>
            </a:r>
            <a:r>
              <a:rPr sz="1800" b="0" dirty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 3 </a:t>
            </a:r>
            <a:r>
              <a:rPr sz="1800" b="0" dirty="0" err="1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页为准</a:t>
            </a:r>
            <a:r>
              <a:rPr sz="1800" b="0" dirty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800" b="0" dirty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384048"/>
            <a:ext cx="128016" cy="512064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256032"/>
            <a:ext cx="10972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第 3 页 · 进展</a:t>
            </a:r>
            <a:endParaRPr sz="1200" b="1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493776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7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功能需求与当前进展</a:t>
            </a:r>
            <a:endParaRPr sz="27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042415"/>
            <a:ext cx="11183112" cy="1778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325880"/>
            <a:ext cx="3611880" cy="3108960"/>
          </a:xfrm>
          <a:prstGeom prst="roundRect">
            <a:avLst>
              <a:gd name="adj" fmla="val 5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08760"/>
            <a:ext cx="31546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10B958"/>
                </a:solidFill>
                <a:latin typeface="微软雅黑" panose="020B0503020204020204" charset="-122"/>
                <a:ea typeface="微软雅黑" panose="020B0503020204020204" charset="-122"/>
              </a:rPr>
              <a:t>已有本地实现</a:t>
            </a:r>
            <a:endParaRPr sz="2000" b="1">
              <a:solidFill>
                <a:srgbClr val="10B95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" y="2057400"/>
            <a:ext cx="3154680" cy="2194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六个主要页面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搜索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分类筛选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价格排序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详情跳转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297680" y="1325880"/>
            <a:ext cx="3611880" cy="3108960"/>
          </a:xfrm>
          <a:prstGeom prst="roundRect">
            <a:avLst>
              <a:gd name="adj" fmla="val 5000"/>
            </a:avLst>
          </a:prstGeom>
          <a:solidFill>
            <a:srgbClr val="E6F3FD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508760"/>
            <a:ext cx="31546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4DA5FA"/>
                </a:solidFill>
                <a:latin typeface="微软雅黑" panose="020B0503020204020204" charset="-122"/>
                <a:ea typeface="微软雅黑" panose="020B0503020204020204" charset="-122"/>
              </a:rPr>
              <a:t>本地交互原型</a:t>
            </a:r>
            <a:endParaRPr sz="2000" b="1">
              <a:solidFill>
                <a:srgbClr val="4DA5F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26280" y="2057400"/>
            <a:ext cx="3154680" cy="2194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点赞、收藏、评论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刷新后不保留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092440" y="1325880"/>
            <a:ext cx="3611880" cy="3108960"/>
          </a:xfrm>
          <a:prstGeom prst="roundRect">
            <a:avLst>
              <a:gd name="adj" fmla="val 5000"/>
            </a:avLst>
          </a:prstGeom>
          <a:solidFill>
            <a:srgbClr val="FDF3E2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508760"/>
            <a:ext cx="31546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F59E0B"/>
                </a:solidFill>
                <a:latin typeface="微软雅黑" panose="020B0503020204020204" charset="-122"/>
                <a:ea typeface="微软雅黑" panose="020B0503020204020204" charset="-122"/>
              </a:rPr>
              <a:t>待开发</a:t>
            </a:r>
            <a:endParaRPr sz="2000" b="1">
              <a:solidFill>
                <a:srgbClr val="F59E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21040" y="2057400"/>
            <a:ext cx="3154680" cy="2194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登录注册页面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商品发布表单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真实交易联系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· 页面接入后端</a:t>
            </a:r>
            <a:endParaRPr sz="1800" b="0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2920" y="4709160"/>
            <a:ext cx="11183112" cy="1554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846320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验收例子：发布商品</a:t>
            </a:r>
            <a:endParaRPr sz="19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7240" y="5257800"/>
            <a:ext cx="941832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提交成功 → 列表可查询 → 刷新后仍保留 → 无效输入有提示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058400" y="5074920"/>
            <a:ext cx="1417320" cy="457200"/>
          </a:xfrm>
          <a:prstGeom prst="roundRect">
            <a:avLst>
              <a:gd name="adj" fmla="val 50000"/>
            </a:avLst>
          </a:prstGeom>
          <a:solidFill>
            <a:srgbClr val="FF24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500" b="1">
                <a:solidFill>
                  <a:srgbClr val="FDE8EA"/>
                </a:solidFill>
                <a:latin typeface="微软雅黑" panose="020B0503020204020204" charset="-122"/>
                <a:ea typeface="微软雅黑" panose="020B0503020204020204" charset="-122"/>
              </a:rPr>
              <a:t>尚未完成</a:t>
            </a:r>
            <a:endParaRPr sz="1500" b="1">
              <a:solidFill>
                <a:srgbClr val="FDE8E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384048"/>
            <a:ext cx="128016" cy="512064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256032"/>
            <a:ext cx="10972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第 4 页 · 设计</a:t>
            </a:r>
            <a:endParaRPr sz="1200" b="1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493776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7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系统设计与技术栈</a:t>
            </a:r>
            <a:endParaRPr sz="27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042415"/>
            <a:ext cx="11183112" cy="1778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463040"/>
            <a:ext cx="2468880" cy="1005840"/>
          </a:xfrm>
          <a:prstGeom prst="roundRect">
            <a:avLst>
              <a:gd name="adj" fmla="val 10000"/>
            </a:avLst>
          </a:prstGeom>
          <a:solidFill>
            <a:srgbClr val="10B958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浏览器前端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Connector 7"/>
          <p:cNvCxnSpPr/>
          <p:nvPr/>
        </p:nvCxnSpPr>
        <p:spPr>
          <a:xfrm>
            <a:off x="2971800" y="1965960"/>
            <a:ext cx="320040" cy="0"/>
          </a:xfrm>
          <a:prstGeom prst="line">
            <a:avLst/>
          </a:prstGeom>
          <a:ln w="31750">
            <a:solidFill>
              <a:srgbClr val="E2E8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291840" y="1463040"/>
            <a:ext cx="2468880" cy="1005840"/>
          </a:xfrm>
          <a:prstGeom prst="roundRect">
            <a:avLst>
              <a:gd name="adj" fmla="val 10000"/>
            </a:avLst>
          </a:prstGeom>
          <a:solidFill>
            <a:srgbClr val="4DA5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REST API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5760720" y="1965960"/>
            <a:ext cx="320040" cy="0"/>
          </a:xfrm>
          <a:prstGeom prst="line">
            <a:avLst/>
          </a:prstGeom>
          <a:ln w="31750">
            <a:solidFill>
              <a:srgbClr val="E2E8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080760" y="1463040"/>
            <a:ext cx="2468880" cy="100584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FastAPI 后端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Connector 11"/>
          <p:cNvCxnSpPr/>
          <p:nvPr/>
        </p:nvCxnSpPr>
        <p:spPr>
          <a:xfrm>
            <a:off x="8549640" y="1965960"/>
            <a:ext cx="320040" cy="0"/>
          </a:xfrm>
          <a:prstGeom prst="line">
            <a:avLst/>
          </a:prstGeom>
          <a:ln w="31750">
            <a:solidFill>
              <a:srgbClr val="E2E8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869680" y="1463040"/>
            <a:ext cx="2468880" cy="1005840"/>
          </a:xfrm>
          <a:prstGeom prst="roundRect">
            <a:avLst>
              <a:gd name="adj" fmla="val 10000"/>
            </a:avLst>
          </a:prstGeom>
          <a:solidFill>
            <a:srgbClr val="8B5CF6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PostgreSQL 数据库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" y="2743200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前端负责的部分（已实现）</a:t>
            </a:r>
            <a:endParaRPr sz="20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2920" y="3246120"/>
            <a:ext cx="2697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3383280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Vue</a:t>
            </a:r>
            <a:endParaRPr sz="19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384048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组织页面和组件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355848" y="3246120"/>
            <a:ext cx="2697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38728" y="3383280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TypeScript</a:t>
            </a:r>
            <a:endParaRPr sz="19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38728" y="384048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编写逻辑、类型检查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08776" y="3246120"/>
            <a:ext cx="2697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91656" y="3383280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CSS</a:t>
            </a:r>
            <a:endParaRPr sz="19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91656" y="384048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控制外观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061704" y="3246120"/>
            <a:ext cx="2697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44584" y="3383280"/>
            <a:ext cx="233172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Vite</a:t>
            </a:r>
            <a:endParaRPr sz="19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44584" y="3840480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开发与打包工具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2920" y="5029200"/>
            <a:ext cx="1115568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400"/>
              </a:spcAft>
            </a:pPr>
            <a:r>
              <a:rPr sz="1800" b="1" dirty="0" err="1">
                <a:solidFill>
                  <a:srgbClr val="FF2442"/>
                </a:solidFill>
                <a:latin typeface="微软雅黑" panose="020B0503020204020204" charset="-122"/>
                <a:ea typeface="微软雅黑" panose="020B0503020204020204" charset="-122"/>
              </a:rPr>
              <a:t>说明</a:t>
            </a:r>
            <a:r>
              <a:rPr sz="1800" b="1" dirty="0">
                <a:solidFill>
                  <a:srgbClr val="FF2442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已实现主要前端页面，以及搜索、筛选、排序、详情跳转等交互。目前页面使用模拟数据，后端功能仍在开发，后续将完成接口对接和业务流程验证。</a:t>
            </a:r>
            <a:endParaRPr sz="18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384048"/>
            <a:ext cx="128016" cy="512064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256032"/>
            <a:ext cx="10972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第 5 页 · 类图</a:t>
            </a:r>
            <a:endParaRPr sz="1200" b="1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493776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7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领域类图</a:t>
            </a:r>
            <a:endParaRPr sz="27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042415"/>
            <a:ext cx="11183112" cy="1778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115568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四个实体：</a:t>
            </a:r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用户（User）· 商品（Product）· 收藏（Favorite）· 交易请求（TransactionRequest）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56085" y="1499616"/>
            <a:ext cx="8479524" cy="4818888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524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福帮帮类图_汇报版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462418"/>
            <a:ext cx="9623413" cy="5414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384048"/>
            <a:ext cx="128016" cy="512064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256032"/>
            <a:ext cx="10972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第 6 页 · 演示</a:t>
            </a:r>
            <a:endParaRPr sz="1200" b="1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493776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7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原型展示</a:t>
            </a:r>
            <a:endParaRPr sz="27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042415"/>
            <a:ext cx="11183112" cy="1778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325880"/>
            <a:ext cx="1992828" cy="4206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home_full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1600"/>
            <a:ext cx="1901388" cy="4114800"/>
          </a:xfrm>
          <a:prstGeom prst="rect">
            <a:avLst/>
          </a:prstGeom>
          <a:ln w="12700">
            <a:solidFill>
              <a:srgbClr val="E2E8F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48640" y="5541264"/>
            <a:ext cx="190138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10B958"/>
                </a:solidFill>
                <a:latin typeface="微软雅黑" panose="020B0503020204020204" charset="-122"/>
                <a:ea typeface="微软雅黑" panose="020B0503020204020204" charset="-122"/>
              </a:rPr>
              <a:t>首页（搜索）</a:t>
            </a:r>
            <a:endParaRPr sz="1400" b="1">
              <a:solidFill>
                <a:srgbClr val="10B95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14800" y="1325880"/>
            <a:ext cx="1992828" cy="4206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product_det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20" y="1371600"/>
            <a:ext cx="1901388" cy="4114800"/>
          </a:xfrm>
          <a:prstGeom prst="rect">
            <a:avLst/>
          </a:prstGeom>
          <a:ln w="12700">
            <a:solidFill>
              <a:srgbClr val="E2E8F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4160520" y="5541264"/>
            <a:ext cx="190138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10B958"/>
                </a:solidFill>
                <a:latin typeface="微软雅黑" panose="020B0503020204020204" charset="-122"/>
                <a:ea typeface="微软雅黑" panose="020B0503020204020204" charset="-122"/>
              </a:rPr>
              <a:t>商品详情</a:t>
            </a:r>
            <a:endParaRPr sz="1400" b="1">
              <a:solidFill>
                <a:srgbClr val="10B95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726680" y="1325880"/>
            <a:ext cx="1992828" cy="42062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forum_l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371600"/>
            <a:ext cx="1901388" cy="4114800"/>
          </a:xfrm>
          <a:prstGeom prst="rect">
            <a:avLst/>
          </a:prstGeom>
          <a:ln w="12700">
            <a:solidFill>
              <a:srgbClr val="E2E8F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7772400" y="5541264"/>
            <a:ext cx="190138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4DA5FA"/>
                </a:solidFill>
                <a:latin typeface="微软雅黑" panose="020B0503020204020204" charset="-122"/>
                <a:ea typeface="微软雅黑" panose="020B0503020204020204" charset="-122"/>
              </a:rPr>
              <a:t>校园论坛</a:t>
            </a:r>
            <a:endParaRPr sz="1400" b="1">
              <a:solidFill>
                <a:srgbClr val="4DA5F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189720" y="411480"/>
            <a:ext cx="24688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0" rIns="73152" bIns="0" rtlCol="0" anchor="ctr"/>
          <a:lstStyle/>
          <a:p>
            <a:pPr algn="ctr"/>
            <a:r>
              <a:rPr sz="1500" b="1">
                <a:solidFill>
                  <a:srgbClr val="F59E0B"/>
                </a:solidFill>
                <a:latin typeface="微软雅黑" panose="020B0503020204020204" charset="-122"/>
                <a:ea typeface="微软雅黑" panose="020B0503020204020204" charset="-122"/>
              </a:rPr>
              <a:t>当前使用模拟数据</a:t>
            </a:r>
            <a:endParaRPr sz="1500" b="1">
              <a:solidFill>
                <a:srgbClr val="F59E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" y="598932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演示顺序：</a:t>
            </a: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首页搜索「高等数学」→ 进入商品详情 → 查看面交地点 → 再看校园论坛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384048"/>
            <a:ext cx="128016" cy="512064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256032"/>
            <a:ext cx="1097280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1">
                <a:solidFill>
                  <a:srgbClr val="94A3B8"/>
                </a:solidFill>
                <a:latin typeface="微软雅黑" panose="020B0503020204020204" charset="-122"/>
                <a:ea typeface="微软雅黑" panose="020B0503020204020204" charset="-122"/>
              </a:rPr>
              <a:t>第 7 页 · 分工</a:t>
            </a:r>
            <a:endParaRPr sz="1200" b="1">
              <a:solidFill>
                <a:srgbClr val="94A3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493776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7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团队分工与下一步</a:t>
            </a:r>
            <a:endParaRPr sz="27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042415"/>
            <a:ext cx="11183112" cy="1778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325880"/>
            <a:ext cx="55321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325880"/>
            <a:ext cx="91440" cy="914400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41732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10B958"/>
                </a:solidFill>
                <a:latin typeface="微软雅黑" panose="020B0503020204020204" charset="-122"/>
                <a:ea typeface="微软雅黑" panose="020B0503020204020204" charset="-122"/>
              </a:rPr>
              <a:t>UI 组</a:t>
            </a:r>
            <a:endParaRPr sz="1900" b="1">
              <a:solidFill>
                <a:srgbClr val="10B95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" y="1801368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视觉风格、界面设计、交互规范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17920" y="1325880"/>
            <a:ext cx="55321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325880"/>
            <a:ext cx="91440" cy="914400"/>
          </a:xfrm>
          <a:prstGeom prst="rect">
            <a:avLst/>
          </a:prstGeom>
          <a:solidFill>
            <a:srgbClr val="4D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4DA5FA"/>
                </a:solidFill>
                <a:latin typeface="微软雅黑" panose="020B0503020204020204" charset="-122"/>
                <a:ea typeface="微软雅黑" panose="020B0503020204020204" charset="-122"/>
              </a:rPr>
              <a:t>前端组</a:t>
            </a:r>
            <a:endParaRPr sz="1900" b="1">
              <a:solidFill>
                <a:srgbClr val="4DA5F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6520" y="1801368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页面、组件、页面适配与联调配合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02920" y="2377440"/>
            <a:ext cx="55321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2920" y="2377440"/>
            <a:ext cx="91440" cy="9144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246888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F59E0B"/>
                </a:solidFill>
                <a:latin typeface="微软雅黑" panose="020B0503020204020204" charset="-122"/>
                <a:ea typeface="微软雅黑" panose="020B0503020204020204" charset="-122"/>
              </a:rPr>
              <a:t>后端组</a:t>
            </a:r>
            <a:endParaRPr sz="1900" b="1">
              <a:solidFill>
                <a:srgbClr val="F59E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" y="2852928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数据库设计、接口与业务逻辑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217920" y="2377440"/>
            <a:ext cx="55321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2377440"/>
            <a:ext cx="91440" cy="9144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246888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1">
                <a:solidFill>
                  <a:srgbClr val="8B5CF6"/>
                </a:solidFill>
                <a:latin typeface="微软雅黑" panose="020B0503020204020204" charset="-122"/>
                <a:ea typeface="微软雅黑" panose="020B0503020204020204" charset="-122"/>
              </a:rPr>
              <a:t>测试与文档</a:t>
            </a:r>
            <a:endParaRPr sz="1900" b="1">
              <a:solidFill>
                <a:srgbClr val="8B5C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46520" y="2852928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功能测试、文档排版、演示资料</a:t>
            </a:r>
            <a:endParaRPr sz="16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2920" y="3611880"/>
            <a:ext cx="111556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下一步计划</a:t>
            </a:r>
            <a:endParaRPr sz="20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02920" y="4160520"/>
            <a:ext cx="3611880" cy="1280160"/>
          </a:xfrm>
          <a:prstGeom prst="roundRect">
            <a:avLst>
              <a:gd name="adj" fmla="val 6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0" y="4297680"/>
            <a:ext cx="31546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① 优先补齐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520" y="4709160"/>
            <a:ext cx="315468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登录注册 + 商品发布流程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297680" y="4160520"/>
            <a:ext cx="3611880" cy="1280160"/>
          </a:xfrm>
          <a:prstGeom prst="roundRect">
            <a:avLst>
              <a:gd name="adj" fmla="val 6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26280" y="4297680"/>
            <a:ext cx="31546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② 然后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26280" y="4709160"/>
            <a:ext cx="315468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接口接入，前后端联调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092440" y="4160520"/>
            <a:ext cx="3611880" cy="1280160"/>
          </a:xfrm>
          <a:prstGeom prst="roundRect">
            <a:avLst>
              <a:gd name="adj" fmla="val 6000"/>
            </a:avLst>
          </a:prstGeom>
          <a:solidFill>
            <a:srgbClr val="EDFBEB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21040" y="4297680"/>
            <a:ext cx="315468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1">
                <a:solidFill>
                  <a:srgbClr val="0A8A42"/>
                </a:solidFill>
                <a:latin typeface="微软雅黑" panose="020B0503020204020204" charset="-122"/>
                <a:ea typeface="微软雅黑" panose="020B0503020204020204" charset="-122"/>
              </a:rPr>
              <a:t>③ 最后</a:t>
            </a:r>
            <a:endParaRPr sz="1800" b="1">
              <a:solidFill>
                <a:srgbClr val="0A8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21040" y="4709160"/>
            <a:ext cx="315468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8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按验收标准测试</a:t>
            </a:r>
            <a:endParaRPr sz="18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0B9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400" b="1">
                <a:solidFill>
                  <a:srgbClr val="1E293B"/>
                </a:solidFill>
                <a:latin typeface="微软雅黑" panose="020B0503020204020204" charset="-122"/>
                <a:ea typeface="微软雅黑" panose="020B0503020204020204" charset="-122"/>
              </a:rPr>
              <a:t>感谢聆听</a:t>
            </a:r>
            <a:endParaRPr sz="4400" b="1">
              <a:solidFill>
                <a:srgbClr val="1E293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400" b="0">
                <a:solidFill>
                  <a:srgbClr val="475569"/>
                </a:solidFill>
                <a:latin typeface="微软雅黑" panose="020B0503020204020204" charset="-122"/>
                <a:ea typeface="微软雅黑" panose="020B0503020204020204" charset="-122"/>
              </a:rPr>
              <a:t>欢迎提问</a:t>
            </a:r>
            <a:endParaRPr sz="2400" b="0">
              <a:solidFill>
                <a:srgbClr val="47556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4480560"/>
            <a:ext cx="1051560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福帮帮 CampusLink · Group 3 · EE308FZ 软件工程</a:t>
            </a:r>
            <a:endParaRPr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908</Words>
  <Application>WPS 演示</Application>
  <PresentationFormat>宽屏</PresentationFormat>
  <Paragraphs>158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陈嘉源</cp:lastModifiedBy>
  <cp:revision>5</cp:revision>
  <dcterms:created xsi:type="dcterms:W3CDTF">2013-01-27T09:14:00Z</dcterms:created>
  <dcterms:modified xsi:type="dcterms:W3CDTF">2026-10-17T12:47:41Z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FD2F2031B5F94D8D9FC44677C12CEF4F_13</vt:lpwstr>
  </property>
  <property fmtid="{D5CDD505-2E9C-101B-9397-08002B2CF9AE}" pid="3" name="KSOProductBuildVer">
    <vt:lpwstr>2052-12.1.0.28505</vt:lpwstr>
  </property>
</Properties>
</file>