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d86298c4-52c0-32b0-fafb-f582fe2d1734}">
          <p14:sldIdLst>
            <p14:sldId id="256"/>
          </p14:sldIdLst>
        </p14:section>
        <p14:section name="Background" id="{8308a369-f7d8-e281-866a-937f579b8299}">
          <p14:sldIdLst>
            <p14:sldId id="257"/>
            <p14:sldId id="258"/>
            <p14:sldId id="259"/>
          </p14:sldIdLst>
        </p14:section>
        <p14:section name="Development" id="{714b3729-8ca1-c0ba-13fd-d95030348ee4}">
          <p14:sldIdLst>
            <p14:sldId id="260"/>
            <p14:sldId id="261"/>
            <p14:sldId id="262"/>
            <p14:sldId id="263"/>
            <p14:sldId id="264"/>
          </p14:sldIdLst>
        </p14:section>
        <p14:section name="Team &amp; Plan" id="{3a0161e6-8019-cb72-5934-63d6a2ac9660}">
          <p14:sldIdLst>
            <p14:sldId id="265"/>
            <p14:sldId id="266"/>
            <p14:sldId id="267"/>
          </p14:sldIdLst>
        </p14:section>
        <p14:section name="Wrap-up" id="{082abba6-726a-9ec7-d07f-502afbce86cc}">
          <p14:sldIdLst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【约1分钟】大家好，我们是 Falcons 小组，项目是 Sports Buddy。这次汇报围绕作业三的需求分析，依次讲：为什么做、做了什么（含领域类图）、团队计划与分工，最后是难点与下一步。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1.5分钟】背景是一个很常见的校园问题：想运动，却找不到人。三个痛点：邀约散落在群聊里；时间地点水平对不上；临时爽约。需要如实说明：目前的调研数据是模拟数据，真实访谈列为设计冻结前的待办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【约1分钟】项目价值用三句话概括：约得到、约得好、约得准。约得到靠发起/报名；约得好靠签到、互评和信用分；约得准靠一句话找局和智能匹配。策略是先做透一所校园。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【约1分钟】用户是高校学生，有发起人和参与者两种角色。典型场景：用户输入一句话，系统自动识别项目、校区和水平，返回按匹配分排序的活动，直接报名。右侧是对应的 P-02 找局首页原型。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【约1分钟】本次把 SRS 从 V2.2 完善到 V3.1，新增了领域类图、12 屏高保真原型和功能与验收的对应关系。数字：48 条功能需求（M1–M5）、41 个用户场景、12 屏原型、15 个领域类。完整 SRS 不放进 PPT，只讲重点。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【约1.5分钟，重点页】这是领域类图。共 15 个类、20 条关系，依据后端 19 个接口契约绘制。四类元素：实体（用户、活动、报名、评价、运动项目）；值对象和投影（登录会话、参与者名单项、签到结果、匹配理由）；计算结果 MatchResult；以及五个枚举。下一页放大讲核心部分。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【约1.5分钟】左图是核心实体：User 发起并报名 Activity，参与者在活动内互评产生 Review，Sport 是运动项目字典；User 上有信用分、完成次数、爽约次数等统计字段。右图是签到与匹配：报名记录 Registration 通过签到产生 CheckinResult；Participant 是名单投影；MatchResult 携带 MatchReason，用来解释为什么推荐这个局。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【约1分钟】12 屏原型覆盖登录、找局、详情、发起、签到、管理、评价、个人主页。这里挑三屏：P-02 一句话找局，P-07 签到（签到码或定位二选一），P-12 评价同场伙伴（星级和印象标签）。其余屏见博客和仓库。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【约1.5分钟】这一页说明需求怎么落到界面和验收。信用分规则：新账号 100 分，爽约扣 15，距开始不足 2 小时取消扣 5，低于 60 分不能报名。报名、签到、考勤、评价四个环节各有对应原型和可检查的验收点，完整追溯矩阵在 SRS 第 7 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【约1.5分钟】上方是六阶段总路线（具体日期以课程安排为准），目前处于第 1 阶段需求分析的收尾。下方是作业三一周的执行情况：需求梳理、文档撰写、评审整合都已完成，SRS V3.1 已出；当前在做汇报 PPT、博客和文件上传。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【约1.5分钟】团队共 13 人，分六个小组。本次作业各小组分工如图：项目管理负责进度和整合；产品需求负责场景与 SRS；前端做界面原型；后端做类图、功能描述和验收标准；算法负责匹配与靠谱度建模；测试负责验收标准和一致性检查。每人工作量按 1/13 估计，约 7.7%，最终由绩效考核调整。逐人明细见博客第 1 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【约1分钟】协作上坚持“一人负责、一人评审”。四件事：任务分配、每周进度同步、文档协作（Word 为唯一源）、评审整合（跨组评审加测试清单，组长终审）。占比先平均估计，再由绩效考核调整。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【约1分钟】五个难点：旧版缺类图和原型，已补齐；调研数据是模拟的，已标注并列为待验证；文档图多，靠 Word 单一来源；产品名统一为 Sports Buddy；多人写作靠模板加交叉评审。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【约45秒】下一步：先验证需求（补真实访谈和问卷），再进入设计阶段（10月19日起），然后开发与测试，并邀请 30–50 名学生试用。日期以课程安排为准。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【答疑】预留提问时间。可能被问到的点：信用分规则的取值依据、匹配分如何计算、调研数据为何是模拟数据及后续验证计划。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3825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9BA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Falcons · Sports Buddy · Requirements Analysis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4008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3825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9BA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Falcons · Sports Buddy · Requirements Analysis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image" Target="../media/image-8-3.jp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校园跑道上的两位跑者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583680" y="0"/>
            <a:ext cx="5608015" cy="6858000"/>
          </a:xfrm>
          <a:prstGeom prst="rect">
            <a:avLst/>
          </a:prstGeom>
        </p:spPr>
      </p:pic>
      <p:pic>
        <p:nvPicPr>
          <p:cNvPr id="3" name="Image 1" descr="Falcons 队徽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02920"/>
            <a:ext cx="960120" cy="9601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37360" y="6858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FALCONS · EE308FZ 软件工程 · 作业三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182880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</a:t>
            </a:r>
            <a:endParaRPr lang="en-US" sz="6600" dirty="0"/>
          </a:p>
        </p:txBody>
      </p:sp>
      <p:sp>
        <p:nvSpPr>
          <p:cNvPr id="6" name="Text 2"/>
          <p:cNvSpPr txBox="1"/>
          <p:nvPr/>
        </p:nvSpPr>
        <p:spPr>
          <a:xfrm>
            <a:off x="548640" y="288036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BUDDY</a:t>
            </a:r>
            <a:endParaRPr lang="en-US" sz="66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4206240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需求分析汇报  Requirements Analysis</a:t>
            </a:r>
            <a:endParaRPr lang="en-US" sz="22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470916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校园运动搭子平台 · Sports Buddy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566928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约得到 · 约得好 · 约得准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144768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Falcons（第12组）· SRS V3.1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 to exercise on campus? Hard to find the right partner</a:t>
            </a:r>
            <a:endParaRPr lang="en-US" sz="3200" dirty="0"/>
          </a:p>
        </p:txBody>
      </p:sp>
      <p:sp>
        <p:nvSpPr>
          <p:cNvPr id="3" name="pain-card"/>
          <p:cNvSpPr/>
          <p:nvPr/>
        </p:nvSpPr>
        <p:spPr>
          <a:xfrm>
            <a:off x="548640" y="1508760"/>
            <a:ext cx="3520440" cy="3429000"/>
          </a:xfrm>
          <a:prstGeom prst="roundRect">
            <a:avLst>
              <a:gd name="adj" fmla="val 3200"/>
            </a:avLst>
          </a:prstGeom>
          <a:solidFill>
            <a:schemeClr val="tx2"/>
          </a:solidFill>
          <a:ln/>
        </p:spPr>
      </p:sp>
      <p:sp>
        <p:nvSpPr>
          <p:cNvPr id="4" name="icon-bg"/>
          <p:cNvSpPr/>
          <p:nvPr/>
        </p:nvSpPr>
        <p:spPr>
          <a:xfrm>
            <a:off x="868680" y="17830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FaCommentDot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" y="198882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68680" y="28346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Scattered invitations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3383280"/>
            <a:ext cx="2926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Group-chat posts quickly disappear under newer messages, so finding people is down to luck.</a:t>
            </a:r>
            <a:endParaRPr lang="en-US" sz="1600" dirty="0"/>
          </a:p>
        </p:txBody>
      </p:sp>
      <p:sp>
        <p:nvSpPr>
          <p:cNvPr id="8" name="pain-card"/>
          <p:cNvSpPr/>
          <p:nvPr/>
        </p:nvSpPr>
        <p:spPr>
          <a:xfrm>
            <a:off x="4334256" y="1508760"/>
            <a:ext cx="3520440" cy="3429000"/>
          </a:xfrm>
          <a:prstGeom prst="roundRect">
            <a:avLst>
              <a:gd name="adj" fmla="val 3200"/>
            </a:avLst>
          </a:prstGeom>
          <a:solidFill>
            <a:schemeClr val="tx2"/>
          </a:solidFill>
          <a:ln/>
        </p:spPr>
      </p:sp>
      <p:sp>
        <p:nvSpPr>
          <p:cNvPr id="9" name="icon-bg"/>
          <p:cNvSpPr/>
          <p:nvPr/>
        </p:nvSpPr>
        <p:spPr>
          <a:xfrm>
            <a:off x="4654296" y="17830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FaBalanceScal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6" y="1988820"/>
            <a:ext cx="411480" cy="411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654296" y="28346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fit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4654296" y="3383280"/>
            <a:ext cx="2926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 differ in time, location or skill level, so a game can feel awkward or not happen at all.</a:t>
            </a:r>
            <a:endParaRPr lang="en-US" sz="1600" dirty="0"/>
          </a:p>
        </p:txBody>
      </p:sp>
      <p:sp>
        <p:nvSpPr>
          <p:cNvPr id="13" name="pain-card"/>
          <p:cNvSpPr/>
          <p:nvPr/>
        </p:nvSpPr>
        <p:spPr>
          <a:xfrm>
            <a:off x="8119872" y="1508760"/>
            <a:ext cx="3520440" cy="3429000"/>
          </a:xfrm>
          <a:prstGeom prst="roundRect">
            <a:avLst>
              <a:gd name="adj" fmla="val 3200"/>
            </a:avLst>
          </a:prstGeom>
          <a:solidFill>
            <a:schemeClr val="tx2"/>
          </a:solidFill>
          <a:ln/>
        </p:spPr>
      </p:sp>
      <p:sp>
        <p:nvSpPr>
          <p:cNvPr id="14" name="icon-bg"/>
          <p:cNvSpPr/>
          <p:nvPr/>
        </p:nvSpPr>
        <p:spPr>
          <a:xfrm>
            <a:off x="8439912" y="17830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FaUserCloc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5652" y="1988820"/>
            <a:ext cx="411480" cy="411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439912" y="28346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Last-minute no-shows</a:t>
            </a:r>
            <a:endParaRPr lang="en-US" sz="2200" dirty="0"/>
          </a:p>
        </p:txBody>
      </p:sp>
      <p:sp>
        <p:nvSpPr>
          <p:cNvPr id="17" name="Text 12"/>
          <p:cNvSpPr txBox="1"/>
          <p:nvPr/>
        </p:nvSpPr>
        <p:spPr>
          <a:xfrm>
            <a:off x="8439912" y="3383280"/>
            <a:ext cx="2926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someone drops out late, the activity is short of players and everyone else's time is wasted.</a:t>
            </a:r>
            <a:endParaRPr lang="en-US" sz="1600" dirty="0"/>
          </a:p>
        </p:txBody>
      </p:sp>
      <p:sp>
        <p:nvSpPr>
          <p:cNvPr id="18" name="strip"/>
          <p:cNvSpPr/>
          <p:nvPr/>
        </p:nvSpPr>
        <p:spPr>
          <a:xfrm>
            <a:off x="548640" y="5212080"/>
            <a:ext cx="11091672" cy="54864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822960" y="52120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users: university students · First make one campus truly usable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548640" y="58978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background research currently uses simulated data; real interviews / surveys will be added before the design is frozen.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we build it: buddy up easily, well, precisely</a:t>
            </a:r>
            <a:endParaRPr lang="en-US" sz="3200" dirty="0"/>
          </a:p>
        </p:txBody>
      </p:sp>
      <p:sp>
        <p:nvSpPr>
          <p:cNvPr id="3" name="value-card"/>
          <p:cNvSpPr/>
          <p:nvPr/>
        </p:nvSpPr>
        <p:spPr>
          <a:xfrm>
            <a:off x="548640" y="1417320"/>
            <a:ext cx="3520440" cy="4023360"/>
          </a:xfrm>
          <a:prstGeom prst="roundRect">
            <a:avLst>
              <a:gd name="adj" fmla="val 3117"/>
            </a:avLst>
          </a:prstGeom>
          <a:solidFill>
            <a:schemeClr val="tx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68680" y="164592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Easily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4231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约得到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0175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solved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31012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Wanting to exercise but no one to go with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9319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do it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224528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Create, browse and join activities, turning “want to exercise” into “actually exercising”</a:t>
            </a:r>
            <a:endParaRPr lang="en-US" sz="1600" dirty="0"/>
          </a:p>
        </p:txBody>
      </p:sp>
      <p:sp>
        <p:nvSpPr>
          <p:cNvPr id="10" name="value-card"/>
          <p:cNvSpPr/>
          <p:nvPr/>
        </p:nvSpPr>
        <p:spPr>
          <a:xfrm>
            <a:off x="4334256" y="1417320"/>
            <a:ext cx="3520440" cy="4023360"/>
          </a:xfrm>
          <a:prstGeom prst="roundRect">
            <a:avLst>
              <a:gd name="adj" fmla="val 3117"/>
            </a:avLst>
          </a:prstGeom>
          <a:solidFill>
            <a:schemeClr val="tx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54296" y="164592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4654296" y="24231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约得好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654296" y="30175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solved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4654296" y="331012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Frequent no-shows and skill mismatch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654296" y="39319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do it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4654296" y="4224528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Check-in + mutual reviews + credit score, so reliable people stand out</a:t>
            </a:r>
            <a:endParaRPr lang="en-US" sz="1600" dirty="0"/>
          </a:p>
        </p:txBody>
      </p:sp>
      <p:sp>
        <p:nvSpPr>
          <p:cNvPr id="17" name="value-card"/>
          <p:cNvSpPr/>
          <p:nvPr/>
        </p:nvSpPr>
        <p:spPr>
          <a:xfrm>
            <a:off x="8119872" y="1417320"/>
            <a:ext cx="3520440" cy="4023360"/>
          </a:xfrm>
          <a:prstGeom prst="roundRect">
            <a:avLst>
              <a:gd name="adj" fmla="val 3117"/>
            </a:avLst>
          </a:prstGeom>
          <a:solidFill>
            <a:schemeClr val="tx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439912" y="164592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Precisely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8439912" y="24231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约得准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439912" y="30175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solved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39912" y="331012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Tedious filtering, unsure whom to join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8439912" y="39319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do it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8439912" y="4224528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One-line search + smart matching: activities that fit your time, skill and campus</a:t>
            </a:r>
            <a:endParaRPr lang="en-US" sz="1600" dirty="0"/>
          </a:p>
        </p:txBody>
      </p:sp>
      <p:sp>
        <p:nvSpPr>
          <p:cNvPr id="24" name="strip"/>
          <p:cNvSpPr/>
          <p:nvPr/>
        </p:nvSpPr>
        <p:spPr>
          <a:xfrm>
            <a:off x="548640" y="5623560"/>
            <a:ext cx="11091672" cy="54864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22960" y="562356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one campus truly usable first, then expand to more universities, clubs and communities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users and a typical scenario</a:t>
            </a:r>
            <a:endParaRPr lang="en-US" sz="3200" dirty="0"/>
          </a:p>
        </p:txBody>
      </p:sp>
      <p:sp>
        <p:nvSpPr>
          <p:cNvPr id="3" name="users"/>
          <p:cNvSpPr/>
          <p:nvPr/>
        </p:nvSpPr>
        <p:spPr>
          <a:xfrm>
            <a:off x="548640" y="1371600"/>
            <a:ext cx="6583680" cy="1325880"/>
          </a:xfrm>
          <a:prstGeom prst="roundRect">
            <a:avLst>
              <a:gd name="adj" fmla="val 8276"/>
            </a:avLst>
          </a:prstGeom>
          <a:solidFill>
            <a:schemeClr val="tx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50876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users: university students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01168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Organizer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posts activities, checks the list, confirms attendance   </a:t>
            </a:r>
            <a:pPr indent="0" marL="0">
              <a:buNone/>
            </a:pPr>
            <a:r>
              <a:rPr lang="en-US" sz="15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finds, joins, checks in, reviews</a:t>
            </a:r>
            <a:endParaRPr lang="en-US" sz="1500" dirty="0"/>
          </a:p>
        </p:txBody>
      </p:sp>
      <p:sp>
        <p:nvSpPr>
          <p:cNvPr id="6" name="scenario"/>
          <p:cNvSpPr/>
          <p:nvPr/>
        </p:nvSpPr>
        <p:spPr>
          <a:xfrm>
            <a:off x="548640" y="2880360"/>
            <a:ext cx="6583680" cy="3246120"/>
          </a:xfrm>
          <a:prstGeom prst="roundRect">
            <a:avLst>
              <a:gd name="adj" fmla="val 3380"/>
            </a:avLst>
          </a:pr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301752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Scenario: find a game with one sentence</a:t>
            </a:r>
            <a:endParaRPr lang="en-US" sz="2000" dirty="0"/>
          </a:p>
        </p:txBody>
      </p:sp>
      <p:sp>
        <p:nvSpPr>
          <p:cNvPr id="8" name="step-dot"/>
          <p:cNvSpPr/>
          <p:nvPr/>
        </p:nvSpPr>
        <p:spPr>
          <a:xfrm>
            <a:off x="822960" y="3657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361188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one sentence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913632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“Basketball at Qishan campus tonight — beginners OK?”</a:t>
            </a:r>
            <a:endParaRPr lang="en-US" sz="1400" dirty="0"/>
          </a:p>
        </p:txBody>
      </p:sp>
      <p:sp>
        <p:nvSpPr>
          <p:cNvPr id="12" name="step-dot"/>
          <p:cNvSpPr/>
          <p:nvPr/>
        </p:nvSpPr>
        <p:spPr>
          <a:xfrm>
            <a:off x="822960" y="44805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2960" y="4480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44348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Conditions recognized automatically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463040" y="4736592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Sport: basketball · Campus: Qishan · Level: beginner</a:t>
            </a:r>
            <a:endParaRPr lang="en-US" sz="1400" dirty="0"/>
          </a:p>
        </p:txBody>
      </p:sp>
      <p:sp>
        <p:nvSpPr>
          <p:cNvPr id="16" name="step-dot"/>
          <p:cNvSpPr/>
          <p:nvPr/>
        </p:nvSpPr>
        <p:spPr>
          <a:xfrm>
            <a:off x="822960" y="53035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22960" y="5303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525780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matches and sign up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1463040" y="5559552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activities found, ranked by match score, one tap to join</a:t>
            </a:r>
            <a:endParaRPr lang="en-US" sz="1400" dirty="0"/>
          </a:p>
        </p:txBody>
      </p:sp>
      <p:sp>
        <p:nvSpPr>
          <p:cNvPr id="20" name="phone-frame"/>
          <p:cNvSpPr/>
          <p:nvPr/>
        </p:nvSpPr>
        <p:spPr>
          <a:xfrm>
            <a:off x="8183880" y="1234440"/>
            <a:ext cx="2743200" cy="4937760"/>
          </a:xfrm>
          <a:prstGeom prst="roundRect">
            <a:avLst>
              <a:gd name="adj" fmla="val 4000"/>
            </a:avLst>
          </a:prstGeom>
          <a:solidFill>
            <a:schemeClr val="tx2"/>
          </a:solidFill>
          <a:ln/>
        </p:spPr>
      </p:sp>
      <p:pic>
        <p:nvPicPr>
          <p:cNvPr id="21" name="Image 0" descr="P-02 prototyp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339328" y="1371600"/>
            <a:ext cx="2432304" cy="4663440"/>
          </a:xfrm>
          <a:prstGeom prst="rect">
            <a:avLst/>
          </a:prstGeom>
        </p:spPr>
      </p:pic>
      <p:sp>
        <p:nvSpPr>
          <p:cNvPr id="22" name="Text 19"/>
          <p:cNvSpPr txBox="1"/>
          <p:nvPr/>
        </p:nvSpPr>
        <p:spPr>
          <a:xfrm>
            <a:off x="8183880" y="6144768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P-02 Discovery Home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Deliverables: SRS upgraded from V2.2 to V3.1</a:t>
            </a:r>
            <a:endParaRPr lang="en-US" sz="3200" dirty="0"/>
          </a:p>
        </p:txBody>
      </p:sp>
      <p:sp>
        <p:nvSpPr>
          <p:cNvPr id="3" name="stat"/>
          <p:cNvSpPr/>
          <p:nvPr/>
        </p:nvSpPr>
        <p:spPr>
          <a:xfrm>
            <a:off x="548640" y="1417320"/>
            <a:ext cx="2606040" cy="1920240"/>
          </a:xfrm>
          <a:prstGeom prst="roundRect">
            <a:avLst>
              <a:gd name="adj" fmla="val 5714"/>
            </a:avLst>
          </a:prstGeom>
          <a:solidFill>
            <a:schemeClr val="tx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5544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4231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81635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M1–M5, with priorities</a:t>
            </a:r>
            <a:endParaRPr lang="en-US" sz="1300" dirty="0"/>
          </a:p>
        </p:txBody>
      </p:sp>
      <p:sp>
        <p:nvSpPr>
          <p:cNvPr id="7" name="stat"/>
          <p:cNvSpPr/>
          <p:nvPr/>
        </p:nvSpPr>
        <p:spPr>
          <a:xfrm>
            <a:off x="3374136" y="1417320"/>
            <a:ext cx="2606040" cy="1920240"/>
          </a:xfrm>
          <a:prstGeom prst="roundRect">
            <a:avLst>
              <a:gd name="adj" fmla="val 5714"/>
            </a:avLst>
          </a:prstGeom>
          <a:solidFill>
            <a:schemeClr val="tx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648456" y="15544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5400" dirty="0"/>
          </a:p>
        </p:txBody>
      </p:sp>
      <p:sp>
        <p:nvSpPr>
          <p:cNvPr id="9" name="Text 7"/>
          <p:cNvSpPr txBox="1"/>
          <p:nvPr/>
        </p:nvSpPr>
        <p:spPr>
          <a:xfrm>
            <a:off x="3648456" y="24231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scenarios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648456" y="281635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usage flow covered</a:t>
            </a:r>
            <a:endParaRPr lang="en-US" sz="1300" dirty="0"/>
          </a:p>
        </p:txBody>
      </p:sp>
      <p:sp>
        <p:nvSpPr>
          <p:cNvPr id="11" name="stat"/>
          <p:cNvSpPr/>
          <p:nvPr/>
        </p:nvSpPr>
        <p:spPr>
          <a:xfrm>
            <a:off x="6199632" y="1417320"/>
            <a:ext cx="2606040" cy="1920240"/>
          </a:xfrm>
          <a:prstGeom prst="roundRect">
            <a:avLst>
              <a:gd name="adj" fmla="val 5714"/>
            </a:avLst>
          </a:prstGeom>
          <a:solidFill>
            <a:schemeClr val="tx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73952" y="15544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5400" dirty="0"/>
          </a:p>
        </p:txBody>
      </p:sp>
      <p:sp>
        <p:nvSpPr>
          <p:cNvPr id="13" name="Text 11"/>
          <p:cNvSpPr txBox="1"/>
          <p:nvPr/>
        </p:nvSpPr>
        <p:spPr>
          <a:xfrm>
            <a:off x="6473952" y="24231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 screens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473952" y="281635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login to review</a:t>
            </a:r>
            <a:endParaRPr lang="en-US" sz="1300" dirty="0"/>
          </a:p>
        </p:txBody>
      </p:sp>
      <p:sp>
        <p:nvSpPr>
          <p:cNvPr id="15" name="stat"/>
          <p:cNvSpPr/>
          <p:nvPr/>
        </p:nvSpPr>
        <p:spPr>
          <a:xfrm>
            <a:off x="9025128" y="1417320"/>
            <a:ext cx="2606040" cy="1920240"/>
          </a:xfrm>
          <a:prstGeom prst="roundRect">
            <a:avLst>
              <a:gd name="adj" fmla="val 5714"/>
            </a:avLst>
          </a:prstGeom>
          <a:solidFill>
            <a:schemeClr val="tx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299448" y="15544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5400" dirty="0"/>
          </a:p>
        </p:txBody>
      </p:sp>
      <p:sp>
        <p:nvSpPr>
          <p:cNvPr id="17" name="Text 15"/>
          <p:cNvSpPr txBox="1"/>
          <p:nvPr/>
        </p:nvSpPr>
        <p:spPr>
          <a:xfrm>
            <a:off x="9299448" y="24231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classes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9299448" y="281635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APIs · 20 relations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611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activity flow</a:t>
            </a:r>
            <a:endParaRPr lang="en-US" sz="1800" dirty="0"/>
          </a:p>
        </p:txBody>
      </p:sp>
      <p:sp>
        <p:nvSpPr>
          <p:cNvPr id="20" name="flow"/>
          <p:cNvSpPr/>
          <p:nvPr/>
        </p:nvSpPr>
        <p:spPr>
          <a:xfrm>
            <a:off x="548640" y="4114800"/>
            <a:ext cx="1920240" cy="960120"/>
          </a:xfrm>
          <a:prstGeom prst="roundRect">
            <a:avLst>
              <a:gd name="adj" fmla="val 11429"/>
            </a:avLst>
          </a:prstGeom>
          <a:solidFill>
            <a:schemeClr val="tx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48640" y="411480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</a:t>
            </a:r>
            <a:endParaRPr lang="en-US" sz="1700" dirty="0"/>
          </a:p>
        </p:txBody>
      </p:sp>
      <p:sp>
        <p:nvSpPr>
          <p:cNvPr id="22" name="flow-arrow"/>
          <p:cNvSpPr/>
          <p:nvPr/>
        </p:nvSpPr>
        <p:spPr>
          <a:xfrm>
            <a:off x="2514600" y="4462272"/>
            <a:ext cx="274320" cy="274320"/>
          </a:xfrm>
          <a:prstGeom prst="rightArrow">
            <a:avLst/>
          </a:prstGeom>
          <a:solidFill>
            <a:schemeClr val="accent1"/>
          </a:solidFill>
          <a:ln/>
        </p:spPr>
      </p:sp>
      <p:sp>
        <p:nvSpPr>
          <p:cNvPr id="23" name="flow"/>
          <p:cNvSpPr/>
          <p:nvPr/>
        </p:nvSpPr>
        <p:spPr>
          <a:xfrm>
            <a:off x="2834640" y="4114800"/>
            <a:ext cx="1920240" cy="960120"/>
          </a:xfrm>
          <a:prstGeom prst="roundRect">
            <a:avLst>
              <a:gd name="adj" fmla="val 11429"/>
            </a:avLst>
          </a:prstGeom>
          <a:solidFill>
            <a:schemeClr val="tx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2834640" y="411480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up</a:t>
            </a:r>
            <a:endParaRPr lang="en-US" sz="1700" dirty="0"/>
          </a:p>
        </p:txBody>
      </p:sp>
      <p:sp>
        <p:nvSpPr>
          <p:cNvPr id="25" name="flow-arrow"/>
          <p:cNvSpPr/>
          <p:nvPr/>
        </p:nvSpPr>
        <p:spPr>
          <a:xfrm>
            <a:off x="4800600" y="4462272"/>
            <a:ext cx="274320" cy="274320"/>
          </a:xfrm>
          <a:prstGeom prst="rightArrow">
            <a:avLst/>
          </a:prstGeom>
          <a:solidFill>
            <a:schemeClr val="accent1"/>
          </a:solidFill>
          <a:ln/>
        </p:spPr>
      </p:sp>
      <p:sp>
        <p:nvSpPr>
          <p:cNvPr id="26" name="flow"/>
          <p:cNvSpPr/>
          <p:nvPr/>
        </p:nvSpPr>
        <p:spPr>
          <a:xfrm>
            <a:off x="5120640" y="4114800"/>
            <a:ext cx="1920240" cy="960120"/>
          </a:xfrm>
          <a:prstGeom prst="roundRect">
            <a:avLst>
              <a:gd name="adj" fmla="val 11429"/>
            </a:avLst>
          </a:prstGeom>
          <a:solidFill>
            <a:schemeClr val="tx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5120640" y="411480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in</a:t>
            </a:r>
            <a:endParaRPr lang="en-US" sz="1700" dirty="0"/>
          </a:p>
        </p:txBody>
      </p:sp>
      <p:sp>
        <p:nvSpPr>
          <p:cNvPr id="28" name="flow-arrow"/>
          <p:cNvSpPr/>
          <p:nvPr/>
        </p:nvSpPr>
        <p:spPr>
          <a:xfrm>
            <a:off x="7086600" y="4462272"/>
            <a:ext cx="274320" cy="274320"/>
          </a:xfrm>
          <a:prstGeom prst="rightArrow">
            <a:avLst/>
          </a:prstGeom>
          <a:solidFill>
            <a:schemeClr val="accent1"/>
          </a:solidFill>
          <a:ln/>
        </p:spPr>
      </p:sp>
      <p:sp>
        <p:nvSpPr>
          <p:cNvPr id="29" name="flow"/>
          <p:cNvSpPr/>
          <p:nvPr/>
        </p:nvSpPr>
        <p:spPr>
          <a:xfrm>
            <a:off x="7406640" y="4114800"/>
            <a:ext cx="1920240" cy="960120"/>
          </a:xfrm>
          <a:prstGeom prst="roundRect">
            <a:avLst>
              <a:gd name="adj" fmla="val 11429"/>
            </a:avLst>
          </a:prstGeom>
          <a:solidFill>
            <a:schemeClr val="tx2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406640" y="411480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1700" dirty="0"/>
          </a:p>
        </p:txBody>
      </p:sp>
      <p:sp>
        <p:nvSpPr>
          <p:cNvPr id="31" name="flow-arrow"/>
          <p:cNvSpPr/>
          <p:nvPr/>
        </p:nvSpPr>
        <p:spPr>
          <a:xfrm>
            <a:off x="9372600" y="4462272"/>
            <a:ext cx="274320" cy="274320"/>
          </a:xfrm>
          <a:prstGeom prst="rightArrow">
            <a:avLst/>
          </a:prstGeom>
          <a:solidFill>
            <a:schemeClr val="accent1"/>
          </a:solidFill>
          <a:ln/>
        </p:spPr>
      </p:sp>
      <p:sp>
        <p:nvSpPr>
          <p:cNvPr id="32" name="flow"/>
          <p:cNvSpPr/>
          <p:nvPr/>
        </p:nvSpPr>
        <p:spPr>
          <a:xfrm>
            <a:off x="9692640" y="4114800"/>
            <a:ext cx="1920240" cy="960120"/>
          </a:xfrm>
          <a:prstGeom prst="roundRect">
            <a:avLst>
              <a:gd name="adj" fmla="val 11429"/>
            </a:avLst>
          </a:prstGeom>
          <a:solidFill>
            <a:schemeClr val="accent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692640" y="411480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score · Matching</a:t>
            </a:r>
            <a:endParaRPr lang="en-US" sz="1700" dirty="0"/>
          </a:p>
        </p:txBody>
      </p:sp>
      <p:sp>
        <p:nvSpPr>
          <p:cNvPr id="34" name="strip"/>
          <p:cNvSpPr/>
          <p:nvPr/>
        </p:nvSpPr>
        <p:spPr>
          <a:xfrm>
            <a:off x="548640" y="5440680"/>
            <a:ext cx="11091672" cy="594360"/>
          </a:xfrm>
          <a:prstGeom prst="roundRect">
            <a:avLst>
              <a:gd name="adj" fmla="val 18462"/>
            </a:avLst>
          </a:prstGeom>
          <a:solidFill>
            <a:schemeClr val="tx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22960" y="544068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this time: domain class diagram · 12 prototype screens · requirement–use case–acceptance traceability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class diagram: 15 classes, 20 relations</a:t>
            </a:r>
            <a:endParaRPr lang="en-US" sz="3200" dirty="0"/>
          </a:p>
        </p:txBody>
      </p:sp>
      <p:sp>
        <p:nvSpPr>
          <p:cNvPr id="3" name="diagram-card"/>
          <p:cNvSpPr/>
          <p:nvPr/>
        </p:nvSpPr>
        <p:spPr>
          <a:xfrm>
            <a:off x="7360920" y="365760"/>
            <a:ext cx="4279392" cy="5943600"/>
          </a:xfrm>
          <a:prstGeom prst="roundRect">
            <a:avLst>
              <a:gd name="adj" fmla="val 2137"/>
            </a:avLst>
          </a:prstGeom>
          <a:solidFill>
            <a:srgbClr val="F7F8FC"/>
          </a:solidFill>
          <a:ln/>
        </p:spPr>
      </p:sp>
      <p:pic>
        <p:nvPicPr>
          <p:cNvPr id="4" name="Image 0" descr="Sports Buddy 领域类图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52360" y="457200"/>
            <a:ext cx="4096512" cy="5760720"/>
          </a:xfrm>
          <a:prstGeom prst="rect">
            <a:avLst/>
          </a:prstGeom>
        </p:spPr>
      </p:pic>
      <p:sp>
        <p:nvSpPr>
          <p:cNvPr id="5" name="stat"/>
          <p:cNvSpPr/>
          <p:nvPr/>
        </p:nvSpPr>
        <p:spPr>
          <a:xfrm>
            <a:off x="548640" y="1965960"/>
            <a:ext cx="2011680" cy="1143000"/>
          </a:xfrm>
          <a:prstGeom prst="roundRect">
            <a:avLst>
              <a:gd name="adj" fmla="val 9600"/>
            </a:avLst>
          </a:prstGeom>
          <a:solidFill>
            <a:schemeClr val="tx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77240" y="20574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1554480" y="20574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classes</a:t>
            </a:r>
            <a:endParaRPr lang="en-US" sz="1600" dirty="0"/>
          </a:p>
        </p:txBody>
      </p:sp>
      <p:sp>
        <p:nvSpPr>
          <p:cNvPr id="8" name="stat"/>
          <p:cNvSpPr/>
          <p:nvPr/>
        </p:nvSpPr>
        <p:spPr>
          <a:xfrm>
            <a:off x="2743200" y="1965960"/>
            <a:ext cx="2011680" cy="1143000"/>
          </a:xfrm>
          <a:prstGeom prst="roundRect">
            <a:avLst>
              <a:gd name="adj" fmla="val 9600"/>
            </a:avLst>
          </a:prstGeom>
          <a:solidFill>
            <a:schemeClr val="tx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2971800" y="20574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4000" dirty="0"/>
          </a:p>
        </p:txBody>
      </p:sp>
      <p:sp>
        <p:nvSpPr>
          <p:cNvPr id="10" name="Text 7"/>
          <p:cNvSpPr txBox="1"/>
          <p:nvPr/>
        </p:nvSpPr>
        <p:spPr>
          <a:xfrm>
            <a:off x="3749040" y="20574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</a:t>
            </a:r>
            <a:endParaRPr lang="en-US" sz="1600" dirty="0"/>
          </a:p>
        </p:txBody>
      </p:sp>
      <p:sp>
        <p:nvSpPr>
          <p:cNvPr id="11" name="stat"/>
          <p:cNvSpPr/>
          <p:nvPr/>
        </p:nvSpPr>
        <p:spPr>
          <a:xfrm>
            <a:off x="4937760" y="1965960"/>
            <a:ext cx="2011680" cy="1143000"/>
          </a:xfrm>
          <a:prstGeom prst="roundRect">
            <a:avLst>
              <a:gd name="adj" fmla="val 9600"/>
            </a:avLst>
          </a:prstGeom>
          <a:solidFill>
            <a:schemeClr val="tx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166360" y="20574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4000" dirty="0"/>
          </a:p>
        </p:txBody>
      </p:sp>
      <p:sp>
        <p:nvSpPr>
          <p:cNvPr id="13" name="Text 10"/>
          <p:cNvSpPr txBox="1"/>
          <p:nvPr/>
        </p:nvSpPr>
        <p:spPr>
          <a:xfrm>
            <a:off x="5943600" y="20574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APIs</a:t>
            </a:r>
            <a:endParaRPr lang="en-US" sz="1600" dirty="0"/>
          </a:p>
        </p:txBody>
      </p:sp>
      <p:sp>
        <p:nvSpPr>
          <p:cNvPr id="14" name="legend-dot"/>
          <p:cNvSpPr/>
          <p:nvPr/>
        </p:nvSpPr>
        <p:spPr>
          <a:xfrm>
            <a:off x="548640" y="3447288"/>
            <a:ext cx="182880" cy="1828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68680" y="338328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Entities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868680" y="365760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· Activity · Registration · Review · Sport</a:t>
            </a:r>
            <a:endParaRPr lang="en-US" sz="1300" dirty="0"/>
          </a:p>
        </p:txBody>
      </p:sp>
      <p:sp>
        <p:nvSpPr>
          <p:cNvPr id="17" name="legend-dot"/>
          <p:cNvSpPr/>
          <p:nvPr/>
        </p:nvSpPr>
        <p:spPr>
          <a:xfrm>
            <a:off x="548640" y="4160520"/>
            <a:ext cx="182880" cy="18288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68680" y="4096512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objects / projections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868680" y="4370832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AuthSession · Participant · CheckinResult · MatchReason</a:t>
            </a:r>
            <a:endParaRPr lang="en-US" sz="1300" dirty="0"/>
          </a:p>
        </p:txBody>
      </p:sp>
      <p:sp>
        <p:nvSpPr>
          <p:cNvPr id="20" name="legend-dot"/>
          <p:cNvSpPr/>
          <p:nvPr/>
        </p:nvSpPr>
        <p:spPr>
          <a:xfrm>
            <a:off x="548640" y="4873752"/>
            <a:ext cx="182880" cy="18288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68680" y="4809744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Computed result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868680" y="5084064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MatchResult (score + reason)</a:t>
            </a:r>
            <a:endParaRPr lang="en-US" sz="1300" dirty="0"/>
          </a:p>
        </p:txBody>
      </p:sp>
      <p:sp>
        <p:nvSpPr>
          <p:cNvPr id="23" name="legend-dot"/>
          <p:cNvSpPr/>
          <p:nvPr/>
        </p:nvSpPr>
        <p:spPr>
          <a:xfrm>
            <a:off x="548640" y="5586984"/>
            <a:ext cx="182880" cy="1828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868680" y="5522976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Enumerations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868680" y="5797296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SkillLevel · ActivityStatus · RegistrationStatus · CheckinMethod · GenderLimit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diagram: core entities, check-in and matching</a:t>
            </a:r>
            <a:endParaRPr lang="en-US" sz="3200" dirty="0"/>
          </a:p>
        </p:txBody>
      </p:sp>
      <p:sp>
        <p:nvSpPr>
          <p:cNvPr id="3" name="diagA-card"/>
          <p:cNvSpPr/>
          <p:nvPr/>
        </p:nvSpPr>
        <p:spPr>
          <a:xfrm>
            <a:off x="1193636" y="1207008"/>
            <a:ext cx="6514831" cy="4535424"/>
          </a:xfrm>
          <a:prstGeom prst="roundRect">
            <a:avLst>
              <a:gd name="adj" fmla="val 1613"/>
            </a:avLst>
          </a:prstGeom>
          <a:solidFill>
            <a:srgbClr val="F7F8FC"/>
          </a:solidFill>
          <a:ln/>
        </p:spPr>
      </p:sp>
      <p:pic>
        <p:nvPicPr>
          <p:cNvPr id="4" name="Image 0" descr="Class diagram excerpt: User, Activity, Review, Spo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6788" y="1280160"/>
            <a:ext cx="6368527" cy="4389120"/>
          </a:xfrm>
          <a:prstGeom prst="rect">
            <a:avLst/>
          </a:prstGeom>
        </p:spPr>
      </p:pic>
      <p:sp>
        <p:nvSpPr>
          <p:cNvPr id="5" name="diagB-card"/>
          <p:cNvSpPr/>
          <p:nvPr/>
        </p:nvSpPr>
        <p:spPr>
          <a:xfrm>
            <a:off x="7973643" y="1207008"/>
            <a:ext cx="3024415" cy="4535424"/>
          </a:xfrm>
          <a:prstGeom prst="roundRect">
            <a:avLst>
              <a:gd name="adj" fmla="val 2419"/>
            </a:avLst>
          </a:prstGeom>
          <a:solidFill>
            <a:srgbClr val="F7F8FC"/>
          </a:solidFill>
          <a:ln/>
        </p:spPr>
      </p:sp>
      <p:pic>
        <p:nvPicPr>
          <p:cNvPr id="6" name="Image 1" descr="Class diagram excerpt: Registration, Participant, CheckinResult, MatchResul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95" y="1280160"/>
            <a:ext cx="2878111" cy="43891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66788" y="5806440"/>
            <a:ext cx="645996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Core entities   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User, Activity, Review and Sport are linked by organize / in-activity review / belongs-to; User stores credit score, no-shows and review stats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046795" y="5806440"/>
            <a:ext cx="379251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Check-in &amp; matching   </a:t>
            </a:r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 produces CheckinResult; MatchResult carries MatchReason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 highlights: discover, check in, review</a:t>
            </a:r>
            <a:endParaRPr lang="en-US" sz="3200" dirty="0"/>
          </a:p>
        </p:txBody>
      </p:sp>
      <p:sp>
        <p:nvSpPr>
          <p:cNvPr id="3" name="phone-frame"/>
          <p:cNvSpPr/>
          <p:nvPr/>
        </p:nvSpPr>
        <p:spPr>
          <a:xfrm>
            <a:off x="493776" y="1280160"/>
            <a:ext cx="2194560" cy="4526280"/>
          </a:xfrm>
          <a:prstGeom prst="roundRect">
            <a:avLst>
              <a:gd name="adj" fmla="val 5000"/>
            </a:avLst>
          </a:prstGeom>
          <a:solidFill>
            <a:schemeClr val="tx2"/>
          </a:solidFill>
          <a:ln/>
        </p:spPr>
      </p:sp>
      <p:pic>
        <p:nvPicPr>
          <p:cNvPr id="4" name="Image 0" descr="P-02 Discovery Home原型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1325880"/>
            <a:ext cx="2084832" cy="44348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93776" y="58704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P-02 Discovery Home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493776" y="6108192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One-line search</a:t>
            </a:r>
            <a:endParaRPr lang="en-US" sz="1100" dirty="0"/>
          </a:p>
        </p:txBody>
      </p:sp>
      <p:sp>
        <p:nvSpPr>
          <p:cNvPr id="7" name="phone-frame"/>
          <p:cNvSpPr/>
          <p:nvPr/>
        </p:nvSpPr>
        <p:spPr>
          <a:xfrm>
            <a:off x="2980944" y="1280160"/>
            <a:ext cx="2194560" cy="4526280"/>
          </a:xfrm>
          <a:prstGeom prst="roundRect">
            <a:avLst>
              <a:gd name="adj" fmla="val 5000"/>
            </a:avLst>
          </a:prstGeom>
          <a:solidFill>
            <a:schemeClr val="tx2"/>
          </a:solidFill>
          <a:ln/>
        </p:spPr>
      </p:sp>
      <p:pic>
        <p:nvPicPr>
          <p:cNvPr id="8" name="Image 1" descr="P-07 Check-in原型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035808" y="1325880"/>
            <a:ext cx="2084832" cy="44348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2980944" y="58704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P-07 Check-in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2980944" y="6108192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or location</a:t>
            </a:r>
            <a:endParaRPr lang="en-US" sz="1100" dirty="0"/>
          </a:p>
        </p:txBody>
      </p:sp>
      <p:sp>
        <p:nvSpPr>
          <p:cNvPr id="11" name="phone-frame"/>
          <p:cNvSpPr/>
          <p:nvPr/>
        </p:nvSpPr>
        <p:spPr>
          <a:xfrm>
            <a:off x="5468112" y="1280160"/>
            <a:ext cx="2194560" cy="4526280"/>
          </a:xfrm>
          <a:prstGeom prst="roundRect">
            <a:avLst>
              <a:gd name="adj" fmla="val 5000"/>
            </a:avLst>
          </a:prstGeom>
          <a:solidFill>
            <a:schemeClr val="tx2"/>
          </a:solidFill>
          <a:ln/>
        </p:spPr>
      </p:sp>
      <p:pic>
        <p:nvPicPr>
          <p:cNvPr id="12" name="Image 2" descr="P-12 Review Partners原型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5522976" y="1325880"/>
            <a:ext cx="2084832" cy="443484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468112" y="58704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P-12 Review Partners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5468112" y="6108192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Stars + impression tags</a:t>
            </a:r>
            <a:endParaRPr lang="en-US" sz="1100" dirty="0"/>
          </a:p>
        </p:txBody>
      </p:sp>
      <p:sp>
        <p:nvSpPr>
          <p:cNvPr id="15" name="proto-list"/>
          <p:cNvSpPr/>
          <p:nvPr/>
        </p:nvSpPr>
        <p:spPr>
          <a:xfrm>
            <a:off x="8092440" y="1280160"/>
            <a:ext cx="3547872" cy="4526280"/>
          </a:xfrm>
          <a:prstGeom prst="roundRect">
            <a:avLst>
              <a:gd name="adj" fmla="val 3093"/>
            </a:avLst>
          </a:prstGeom>
          <a:solidFill>
            <a:schemeClr val="tx2"/>
          </a:solidFill>
          <a:ln/>
        </p:spPr>
      </p:sp>
      <p:sp>
        <p:nvSpPr>
          <p:cNvPr id="16" name="Text 11"/>
          <p:cNvSpPr txBox="1"/>
          <p:nvPr/>
        </p:nvSpPr>
        <p:spPr>
          <a:xfrm>
            <a:off x="8366760" y="14630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screens, full user journey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366760" y="2011680"/>
            <a:ext cx="310896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P-01 Login &amp; Register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P-02 Discovery Home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P-03 Activity List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P-04 Activity Detail (Participant)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P-05 Activity Detail (Organizer)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P-06 Create Activity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P-07 Check-in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P-08 Manage Activity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P-09 My Activities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P-10 Me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P-11 Profile (Other User)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P-12 Review Partners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 and acceptance: rules built into the screens</a:t>
            </a:r>
            <a:endParaRPr lang="en-US" sz="3200" dirty="0"/>
          </a:p>
        </p:txBody>
      </p:sp>
      <p:sp>
        <p:nvSpPr>
          <p:cNvPr id="3" name="rule-chip"/>
          <p:cNvSpPr/>
          <p:nvPr/>
        </p:nvSpPr>
        <p:spPr>
          <a:xfrm>
            <a:off x="548640" y="1325880"/>
            <a:ext cx="2606040" cy="1005840"/>
          </a:xfrm>
          <a:prstGeom prst="roundRect">
            <a:avLst>
              <a:gd name="adj" fmla="val 10909"/>
            </a:avLst>
          </a:prstGeom>
          <a:solidFill>
            <a:schemeClr val="tx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77240" y="13716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pts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9202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credit score</a:t>
            </a:r>
            <a:endParaRPr lang="en-US" sz="1300" dirty="0"/>
          </a:p>
        </p:txBody>
      </p:sp>
      <p:sp>
        <p:nvSpPr>
          <p:cNvPr id="6" name="rule-chip"/>
          <p:cNvSpPr/>
          <p:nvPr/>
        </p:nvSpPr>
        <p:spPr>
          <a:xfrm>
            <a:off x="3374136" y="1325880"/>
            <a:ext cx="2606040" cy="1005840"/>
          </a:xfrm>
          <a:prstGeom prst="roundRect">
            <a:avLst>
              <a:gd name="adj" fmla="val 10909"/>
            </a:avLst>
          </a:pr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602736" y="13716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−15 pts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3602736" y="19202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no-show</a:t>
            </a:r>
            <a:endParaRPr lang="en-US" sz="1300" dirty="0"/>
          </a:p>
        </p:txBody>
      </p:sp>
      <p:sp>
        <p:nvSpPr>
          <p:cNvPr id="9" name="rule-chip"/>
          <p:cNvSpPr/>
          <p:nvPr/>
        </p:nvSpPr>
        <p:spPr>
          <a:xfrm>
            <a:off x="6199632" y="1325880"/>
            <a:ext cx="2606040" cy="1005840"/>
          </a:xfrm>
          <a:prstGeom prst="roundRect">
            <a:avLst>
              <a:gd name="adj" fmla="val 10909"/>
            </a:avLst>
          </a:prstGeom>
          <a:solidFill>
            <a:schemeClr val="tx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28232" y="13716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 pts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6428232" y="19202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 &lt; 2 h before start</a:t>
            </a:r>
            <a:endParaRPr lang="en-US" sz="1300" dirty="0"/>
          </a:p>
        </p:txBody>
      </p:sp>
      <p:sp>
        <p:nvSpPr>
          <p:cNvPr id="12" name="rule-chip"/>
          <p:cNvSpPr/>
          <p:nvPr/>
        </p:nvSpPr>
        <p:spPr>
          <a:xfrm>
            <a:off x="9025128" y="1325880"/>
            <a:ext cx="2606040" cy="1005840"/>
          </a:xfrm>
          <a:prstGeom prst="roundRect">
            <a:avLst>
              <a:gd name="adj" fmla="val 10909"/>
            </a:avLst>
          </a:prstGeom>
          <a:solidFill>
            <a:schemeClr val="tx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253728" y="13716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60 pts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9253728" y="192024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join new activities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25146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2286000" y="25146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0" y="2514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Acceptance points</a:t>
            </a:r>
            <a:endParaRPr lang="en-US" sz="1300" dirty="0"/>
          </a:p>
        </p:txBody>
      </p:sp>
      <p:sp>
        <p:nvSpPr>
          <p:cNvPr id="18" name="row"/>
          <p:cNvSpPr/>
          <p:nvPr/>
        </p:nvSpPr>
        <p:spPr>
          <a:xfrm>
            <a:off x="548640" y="2834640"/>
            <a:ext cx="11091672" cy="704088"/>
          </a:xfrm>
          <a:prstGeom prst="roundRect">
            <a:avLst>
              <a:gd name="adj" fmla="val 15584"/>
            </a:avLst>
          </a:prstGeom>
          <a:solidFill>
            <a:schemeClr val="tx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22960" y="2834640"/>
            <a:ext cx="13716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up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2286000" y="2834640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P-04 Activity Detail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0" y="2834640"/>
            <a:ext cx="68580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turns “Full” automatically at capacity; below 60 pts cannot join; cancel before start, late cancel loses points</a:t>
            </a:r>
            <a:endParaRPr lang="en-US" sz="1400" dirty="0"/>
          </a:p>
        </p:txBody>
      </p:sp>
      <p:sp>
        <p:nvSpPr>
          <p:cNvPr id="22" name="row"/>
          <p:cNvSpPr/>
          <p:nvPr/>
        </p:nvSpPr>
        <p:spPr>
          <a:xfrm>
            <a:off x="548640" y="3630168"/>
            <a:ext cx="11091672" cy="704088"/>
          </a:xfrm>
          <a:prstGeom prst="roundRect">
            <a:avLst>
              <a:gd name="adj" fmla="val 15584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22960" y="3630168"/>
            <a:ext cx="13716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in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2286000" y="3630168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P-07 Check-in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0" y="3630168"/>
            <a:ext cx="68580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4-digit code or location (within 300 m); clear messages for duplicate, unregistered or cancelled cases</a:t>
            </a:r>
            <a:endParaRPr lang="en-US" sz="1400" dirty="0"/>
          </a:p>
        </p:txBody>
      </p:sp>
      <p:sp>
        <p:nvSpPr>
          <p:cNvPr id="26" name="row"/>
          <p:cNvSpPr/>
          <p:nvPr/>
        </p:nvSpPr>
        <p:spPr>
          <a:xfrm>
            <a:off x="548640" y="4425696"/>
            <a:ext cx="11091672" cy="704088"/>
          </a:xfrm>
          <a:prstGeom prst="roundRect">
            <a:avLst>
              <a:gd name="adj" fmla="val 15584"/>
            </a:avLst>
          </a:prstGeom>
          <a:solidFill>
            <a:schemeClr val="tx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822960" y="4425696"/>
            <a:ext cx="13716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Attendance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2286000" y="4425696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P-08 Manage Activity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0" y="4425696"/>
            <a:ext cx="68580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Organizer ticks who attended; unticked people are marked no-show and lose 15 pts</a:t>
            </a:r>
            <a:endParaRPr lang="en-US" sz="1400" dirty="0"/>
          </a:p>
        </p:txBody>
      </p:sp>
      <p:sp>
        <p:nvSpPr>
          <p:cNvPr id="30" name="row"/>
          <p:cNvSpPr/>
          <p:nvPr/>
        </p:nvSpPr>
        <p:spPr>
          <a:xfrm>
            <a:off x="548640" y="5221224"/>
            <a:ext cx="11091672" cy="704088"/>
          </a:xfrm>
          <a:prstGeom prst="roundRect">
            <a:avLst>
              <a:gd name="adj" fmla="val 15584"/>
            </a:avLst>
          </a:prstGeom>
          <a:solidFill>
            <a:schemeClr val="tx2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822960" y="5221224"/>
            <a:ext cx="13716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1800" dirty="0"/>
          </a:p>
        </p:txBody>
      </p:sp>
      <p:sp>
        <p:nvSpPr>
          <p:cNvPr id="32" name="Text 30"/>
          <p:cNvSpPr txBox="1"/>
          <p:nvPr/>
        </p:nvSpPr>
        <p:spPr>
          <a:xfrm>
            <a:off x="2286000" y="5221224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P-12 Review Partners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4572000" y="5221224"/>
            <a:ext cx="68580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confirmed attendees; no self-review; one review per person per activity; within 72 h after the activity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548640" y="60350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shown in the prototypes; the full requirement–use case–acceptance traceability matrix is in SRS Chapter 7.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plan and progress</a:t>
            </a:r>
            <a:endParaRPr lang="en-US" sz="3200" dirty="0"/>
          </a:p>
        </p:txBody>
      </p:sp>
      <p:sp>
        <p:nvSpPr>
          <p:cNvPr id="3" name="timeline"/>
          <p:cNvSpPr/>
          <p:nvPr/>
        </p:nvSpPr>
        <p:spPr>
          <a:xfrm>
            <a:off x="1472946" y="1691640"/>
            <a:ext cx="9243060" cy="0"/>
          </a:xfrm>
          <a:prstGeom prst="line">
            <a:avLst/>
          </a:prstGeom>
          <a:noFill/>
          <a:ln w="19050">
            <a:solidFill>
              <a:schemeClr val="bg2"/>
            </a:solidFill>
            <a:prstDash val="solid"/>
          </a:ln>
        </p:spPr>
      </p:sp>
      <p:sp>
        <p:nvSpPr>
          <p:cNvPr id="4" name="phase-dot"/>
          <p:cNvSpPr/>
          <p:nvPr/>
        </p:nvSpPr>
        <p:spPr>
          <a:xfrm>
            <a:off x="1244346" y="1463040"/>
            <a:ext cx="457200" cy="4572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244346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04266" y="21031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Team &amp; Topic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04266" y="245059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Oct 11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31698" y="2743200"/>
            <a:ext cx="16824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blog, topic PPT, requirements V2.2</a:t>
            </a:r>
            <a:endParaRPr lang="en-US" sz="1200" dirty="0"/>
          </a:p>
        </p:txBody>
      </p:sp>
      <p:sp>
        <p:nvSpPr>
          <p:cNvPr id="9" name="phase-dot"/>
          <p:cNvSpPr/>
          <p:nvPr/>
        </p:nvSpPr>
        <p:spPr>
          <a:xfrm>
            <a:off x="3092958" y="1463040"/>
            <a:ext cx="457200" cy="4572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092958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2452878" y="21031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Requirements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2452878" y="245059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12–18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480310" y="2743200"/>
            <a:ext cx="16824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SRS V3.1, class diagram, prototypes</a:t>
            </a:r>
            <a:endParaRPr lang="en-US" sz="1200" dirty="0"/>
          </a:p>
        </p:txBody>
      </p:sp>
      <p:sp>
        <p:nvSpPr>
          <p:cNvPr id="14" name="phase-dot"/>
          <p:cNvSpPr/>
          <p:nvPr/>
        </p:nvSpPr>
        <p:spPr>
          <a:xfrm>
            <a:off x="4941570" y="1463040"/>
            <a:ext cx="457200" cy="45720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94157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301490" y="21031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Design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4301490" y="245059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19–25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328922" y="2743200"/>
            <a:ext cx="16824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Prototype, architecture and API docs</a:t>
            </a:r>
            <a:endParaRPr lang="en-US" sz="1200" dirty="0"/>
          </a:p>
        </p:txBody>
      </p:sp>
      <p:sp>
        <p:nvSpPr>
          <p:cNvPr id="19" name="phase-dot"/>
          <p:cNvSpPr/>
          <p:nvPr/>
        </p:nvSpPr>
        <p:spPr>
          <a:xfrm>
            <a:off x="6790182" y="1463040"/>
            <a:ext cx="457200" cy="45720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790182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150102" y="21031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Development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6150102" y="245059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26–Nov 1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177534" y="2743200"/>
            <a:ext cx="16824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runnable versions and iteration reviews</a:t>
            </a:r>
            <a:endParaRPr lang="en-US" sz="1200" dirty="0"/>
          </a:p>
        </p:txBody>
      </p:sp>
      <p:sp>
        <p:nvSpPr>
          <p:cNvPr id="24" name="phase-dot"/>
          <p:cNvSpPr/>
          <p:nvPr/>
        </p:nvSpPr>
        <p:spPr>
          <a:xfrm>
            <a:off x="8638794" y="1463040"/>
            <a:ext cx="457200" cy="45720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638794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998714" y="21031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Testing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7998714" y="245059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2–8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8026146" y="2743200"/>
            <a:ext cx="16824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report, feedback from 30–50 students</a:t>
            </a:r>
            <a:endParaRPr lang="en-US" sz="1200" dirty="0"/>
          </a:p>
        </p:txBody>
      </p:sp>
      <p:sp>
        <p:nvSpPr>
          <p:cNvPr id="29" name="phase-dot"/>
          <p:cNvSpPr/>
          <p:nvPr/>
        </p:nvSpPr>
        <p:spPr>
          <a:xfrm>
            <a:off x="10487406" y="1463040"/>
            <a:ext cx="457200" cy="45720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487406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9847326" y="210312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Wrap-up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9847326" y="245059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9–15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9874758" y="2743200"/>
            <a:ext cx="16824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version and demo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548640" y="3657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Assignment 3 progress (one week)</a:t>
            </a:r>
            <a:endParaRPr lang="en-US" sz="1800" dirty="0"/>
          </a:p>
        </p:txBody>
      </p:sp>
      <p:sp>
        <p:nvSpPr>
          <p:cNvPr id="35" name="stage"/>
          <p:cNvSpPr/>
          <p:nvPr/>
        </p:nvSpPr>
        <p:spPr>
          <a:xfrm>
            <a:off x="548640" y="4114800"/>
            <a:ext cx="2606040" cy="2011680"/>
          </a:xfrm>
          <a:prstGeom prst="roundRect">
            <a:avLst>
              <a:gd name="adj" fmla="val 5455"/>
            </a:avLst>
          </a:prstGeom>
          <a:solidFill>
            <a:schemeClr val="tx2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777240" y="42519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Consolidation</a:t>
            </a:r>
            <a:endParaRPr lang="en-US" sz="1800" dirty="0"/>
          </a:p>
        </p:txBody>
      </p:sp>
      <p:sp>
        <p:nvSpPr>
          <p:cNvPr id="37" name="Text 35"/>
          <p:cNvSpPr txBox="1"/>
          <p:nvPr/>
        </p:nvSpPr>
        <p:spPr>
          <a:xfrm>
            <a:off x="777240" y="46177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777240" y="49377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V2.2, split chapter tasks</a:t>
            </a:r>
            <a:endParaRPr lang="en-US" sz="1400" dirty="0"/>
          </a:p>
        </p:txBody>
      </p:sp>
      <p:sp>
        <p:nvSpPr>
          <p:cNvPr id="39" name="status-pill"/>
          <p:cNvSpPr/>
          <p:nvPr/>
        </p:nvSpPr>
        <p:spPr>
          <a:xfrm>
            <a:off x="777240" y="5669280"/>
            <a:ext cx="1188720" cy="31089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777240" y="566928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1200" dirty="0"/>
          </a:p>
        </p:txBody>
      </p:sp>
      <p:sp>
        <p:nvSpPr>
          <p:cNvPr id="41" name="stage"/>
          <p:cNvSpPr/>
          <p:nvPr/>
        </p:nvSpPr>
        <p:spPr>
          <a:xfrm>
            <a:off x="3374136" y="4114800"/>
            <a:ext cx="2606040" cy="2011680"/>
          </a:xfrm>
          <a:prstGeom prst="roundRect">
            <a:avLst>
              <a:gd name="adj" fmla="val 5455"/>
            </a:avLst>
          </a:prstGeom>
          <a:solidFill>
            <a:schemeClr val="tx2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3602736" y="42519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</a:t>
            </a:r>
            <a:endParaRPr lang="en-US" sz="1800" dirty="0"/>
          </a:p>
        </p:txBody>
      </p:sp>
      <p:sp>
        <p:nvSpPr>
          <p:cNvPr id="43" name="Text 41"/>
          <p:cNvSpPr txBox="1"/>
          <p:nvPr/>
        </p:nvSpPr>
        <p:spPr>
          <a:xfrm>
            <a:off x="3602736" y="46177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</a:t>
            </a:r>
            <a:endParaRPr lang="en-US" sz="1200" dirty="0"/>
          </a:p>
        </p:txBody>
      </p:sp>
      <p:sp>
        <p:nvSpPr>
          <p:cNvPr id="44" name="Text 42"/>
          <p:cNvSpPr txBox="1"/>
          <p:nvPr/>
        </p:nvSpPr>
        <p:spPr>
          <a:xfrm>
            <a:off x="3602736" y="49377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Scenarios, class diagram, prototypes, features, acceptance</a:t>
            </a:r>
            <a:endParaRPr lang="en-US" sz="1400" dirty="0"/>
          </a:p>
        </p:txBody>
      </p:sp>
      <p:sp>
        <p:nvSpPr>
          <p:cNvPr id="45" name="status-pill"/>
          <p:cNvSpPr/>
          <p:nvPr/>
        </p:nvSpPr>
        <p:spPr>
          <a:xfrm>
            <a:off x="3602736" y="5669280"/>
            <a:ext cx="1188720" cy="31089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3602736" y="566928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1200" dirty="0"/>
          </a:p>
        </p:txBody>
      </p:sp>
      <p:sp>
        <p:nvSpPr>
          <p:cNvPr id="47" name="stage"/>
          <p:cNvSpPr/>
          <p:nvPr/>
        </p:nvSpPr>
        <p:spPr>
          <a:xfrm>
            <a:off x="6199632" y="4114800"/>
            <a:ext cx="2606040" cy="2011680"/>
          </a:xfrm>
          <a:prstGeom prst="roundRect">
            <a:avLst>
              <a:gd name="adj" fmla="val 5455"/>
            </a:avLst>
          </a:prstGeom>
          <a:solidFill>
            <a:schemeClr val="tx2"/>
          </a:solidFill>
          <a:ln/>
        </p:spPr>
      </p:sp>
      <p:sp>
        <p:nvSpPr>
          <p:cNvPr id="48" name="Text 46"/>
          <p:cNvSpPr txBox="1"/>
          <p:nvPr/>
        </p:nvSpPr>
        <p:spPr>
          <a:xfrm>
            <a:off x="6428232" y="42519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1800" dirty="0"/>
          </a:p>
        </p:txBody>
      </p:sp>
      <p:sp>
        <p:nvSpPr>
          <p:cNvPr id="49" name="Text 47"/>
          <p:cNvSpPr txBox="1"/>
          <p:nvPr/>
        </p:nvSpPr>
        <p:spPr>
          <a:xfrm>
            <a:off x="6428232" y="46177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</a:t>
            </a:r>
            <a:endParaRPr lang="en-US" sz="1200" dirty="0"/>
          </a:p>
        </p:txBody>
      </p:sp>
      <p:sp>
        <p:nvSpPr>
          <p:cNvPr id="50" name="Text 48"/>
          <p:cNvSpPr txBox="1"/>
          <p:nvPr/>
        </p:nvSpPr>
        <p:spPr>
          <a:xfrm>
            <a:off x="6428232" y="49377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Cross-review, unify terms and figures, release V3.1</a:t>
            </a:r>
            <a:endParaRPr lang="en-US" sz="1400" dirty="0"/>
          </a:p>
        </p:txBody>
      </p:sp>
      <p:sp>
        <p:nvSpPr>
          <p:cNvPr id="51" name="status-pill"/>
          <p:cNvSpPr/>
          <p:nvPr/>
        </p:nvSpPr>
        <p:spPr>
          <a:xfrm>
            <a:off x="6428232" y="5669280"/>
            <a:ext cx="1188720" cy="31089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52" name="Text 50"/>
          <p:cNvSpPr txBox="1"/>
          <p:nvPr/>
        </p:nvSpPr>
        <p:spPr>
          <a:xfrm>
            <a:off x="6428232" y="566928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1200" dirty="0"/>
          </a:p>
        </p:txBody>
      </p:sp>
      <p:sp>
        <p:nvSpPr>
          <p:cNvPr id="53" name="stage"/>
          <p:cNvSpPr/>
          <p:nvPr/>
        </p:nvSpPr>
        <p:spPr>
          <a:xfrm>
            <a:off x="9025128" y="4114800"/>
            <a:ext cx="2606040" cy="2011680"/>
          </a:xfrm>
          <a:prstGeom prst="roundRect">
            <a:avLst>
              <a:gd name="adj" fmla="val 5455"/>
            </a:avLst>
          </a:prstGeom>
          <a:solidFill>
            <a:schemeClr val="tx2"/>
          </a:solidFill>
          <a:ln/>
        </p:spPr>
      </p:sp>
      <p:sp>
        <p:nvSpPr>
          <p:cNvPr id="54" name="Text 52"/>
          <p:cNvSpPr txBox="1"/>
          <p:nvPr/>
        </p:nvSpPr>
        <p:spPr>
          <a:xfrm>
            <a:off x="9253728" y="42519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</a:t>
            </a:r>
            <a:endParaRPr lang="en-US" sz="1800" dirty="0"/>
          </a:p>
        </p:txBody>
      </p:sp>
      <p:sp>
        <p:nvSpPr>
          <p:cNvPr id="55" name="Text 53"/>
          <p:cNvSpPr txBox="1"/>
          <p:nvPr/>
        </p:nvSpPr>
        <p:spPr>
          <a:xfrm>
            <a:off x="9253728" y="46177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</a:t>
            </a:r>
            <a:endParaRPr lang="en-US" sz="1200" dirty="0"/>
          </a:p>
        </p:txBody>
      </p:sp>
      <p:sp>
        <p:nvSpPr>
          <p:cNvPr id="56" name="Text 54"/>
          <p:cNvSpPr txBox="1"/>
          <p:nvPr/>
        </p:nvSpPr>
        <p:spPr>
          <a:xfrm>
            <a:off x="9253728" y="49377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PPT, blog, file upload</a:t>
            </a:r>
            <a:endParaRPr lang="en-US" sz="1400" dirty="0"/>
          </a:p>
        </p:txBody>
      </p:sp>
      <p:sp>
        <p:nvSpPr>
          <p:cNvPr id="57" name="status-pill"/>
          <p:cNvSpPr/>
          <p:nvPr/>
        </p:nvSpPr>
        <p:spPr>
          <a:xfrm>
            <a:off x="9253728" y="5669280"/>
            <a:ext cx="118872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58" name="Text 56"/>
          <p:cNvSpPr txBox="1"/>
          <p:nvPr/>
        </p:nvSpPr>
        <p:spPr>
          <a:xfrm>
            <a:off x="9253728" y="566928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Roles and workload: 13 members, about 7.7% each</a:t>
            </a:r>
            <a:endParaRPr lang="en-US" sz="3200" dirty="0"/>
          </a:p>
        </p:txBody>
      </p:sp>
      <p:sp>
        <p:nvSpPr>
          <p:cNvPr id="3" name="stat-big"/>
          <p:cNvSpPr/>
          <p:nvPr/>
        </p:nvSpPr>
        <p:spPr>
          <a:xfrm>
            <a:off x="548640" y="1371600"/>
            <a:ext cx="2743200" cy="4709160"/>
          </a:xfrm>
          <a:prstGeom prst="roundRect">
            <a:avLst>
              <a:gd name="adj" fmla="val 4000"/>
            </a:avLst>
          </a:prstGeom>
          <a:solidFill>
            <a:schemeClr val="tx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5087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6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4231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· 1 team lead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97180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6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8862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groups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44348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7.7%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52578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share per member, 100% in total; final share adjusted by performance assessment</a:t>
            </a:r>
            <a:endParaRPr lang="en-US" sz="1200" dirty="0"/>
          </a:p>
        </p:txBody>
      </p:sp>
      <p:sp>
        <p:nvSpPr>
          <p:cNvPr id="10" name="group"/>
          <p:cNvSpPr/>
          <p:nvPr/>
        </p:nvSpPr>
        <p:spPr>
          <a:xfrm>
            <a:off x="3566160" y="1371600"/>
            <a:ext cx="2560320" cy="2286000"/>
          </a:xfrm>
          <a:prstGeom prst="roundRect">
            <a:avLst>
              <a:gd name="adj" fmla="val 4800"/>
            </a:avLst>
          </a:prstGeom>
          <a:solidFill>
            <a:schemeClr val="tx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767328" y="150876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Mgmt</a:t>
            </a:r>
            <a:endParaRPr lang="en-US" sz="1800" dirty="0"/>
          </a:p>
        </p:txBody>
      </p:sp>
      <p:sp>
        <p:nvSpPr>
          <p:cNvPr id="12" name="count-pill"/>
          <p:cNvSpPr/>
          <p:nvPr/>
        </p:nvSpPr>
        <p:spPr>
          <a:xfrm>
            <a:off x="5349240" y="1554480"/>
            <a:ext cx="594360" cy="27432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349240" y="15544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3767328" y="196596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Huang Zhiyuan (Team Lead)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767328" y="27889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Schedule, risk tracking, blog, final integration</a:t>
            </a:r>
            <a:endParaRPr lang="en-US" sz="1200" dirty="0"/>
          </a:p>
        </p:txBody>
      </p:sp>
      <p:sp>
        <p:nvSpPr>
          <p:cNvPr id="16" name="group"/>
          <p:cNvSpPr/>
          <p:nvPr/>
        </p:nvSpPr>
        <p:spPr>
          <a:xfrm>
            <a:off x="6309360" y="1371600"/>
            <a:ext cx="2560320" cy="2286000"/>
          </a:xfrm>
          <a:prstGeom prst="roundRect">
            <a:avLst>
              <a:gd name="adj" fmla="val 4800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510528" y="150876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Req.</a:t>
            </a:r>
            <a:endParaRPr lang="en-US" sz="1800" dirty="0"/>
          </a:p>
        </p:txBody>
      </p:sp>
      <p:sp>
        <p:nvSpPr>
          <p:cNvPr id="18" name="count-pill"/>
          <p:cNvSpPr/>
          <p:nvPr/>
        </p:nvSpPr>
        <p:spPr>
          <a:xfrm>
            <a:off x="8092440" y="1554480"/>
            <a:ext cx="594360" cy="27432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092440" y="15544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510528" y="196596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Zhang Zile · Ye Yifan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510528" y="27889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research and scenarios, SRS writing</a:t>
            </a:r>
            <a:endParaRPr lang="en-US" sz="1200" dirty="0"/>
          </a:p>
        </p:txBody>
      </p:sp>
      <p:sp>
        <p:nvSpPr>
          <p:cNvPr id="22" name="group"/>
          <p:cNvSpPr/>
          <p:nvPr/>
        </p:nvSpPr>
        <p:spPr>
          <a:xfrm>
            <a:off x="9052560" y="1371600"/>
            <a:ext cx="2560320" cy="2286000"/>
          </a:xfrm>
          <a:prstGeom prst="roundRect">
            <a:avLst>
              <a:gd name="adj" fmla="val 4800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253728" y="150876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Frontend</a:t>
            </a:r>
            <a:endParaRPr lang="en-US" sz="1800" dirty="0"/>
          </a:p>
        </p:txBody>
      </p:sp>
      <p:sp>
        <p:nvSpPr>
          <p:cNvPr id="24" name="count-pill"/>
          <p:cNvSpPr/>
          <p:nvPr/>
        </p:nvSpPr>
        <p:spPr>
          <a:xfrm>
            <a:off x="10835640" y="1554480"/>
            <a:ext cx="594360" cy="27432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10835640" y="155448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9253728" y="196596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 Zijun · Li Zhenhao · Li Haoze · He Jinghao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9253728" y="27889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 prototypes, UI consistency, interaction notes</a:t>
            </a:r>
            <a:endParaRPr lang="en-US" sz="1200" dirty="0"/>
          </a:p>
        </p:txBody>
      </p:sp>
      <p:sp>
        <p:nvSpPr>
          <p:cNvPr id="28" name="group"/>
          <p:cNvSpPr/>
          <p:nvPr/>
        </p:nvSpPr>
        <p:spPr>
          <a:xfrm>
            <a:off x="3566160" y="3794760"/>
            <a:ext cx="2560320" cy="2286000"/>
          </a:xfrm>
          <a:prstGeom prst="roundRect">
            <a:avLst>
              <a:gd name="adj" fmla="val 4800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3767328" y="393192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</a:t>
            </a:r>
            <a:endParaRPr lang="en-US" sz="1800" dirty="0"/>
          </a:p>
        </p:txBody>
      </p:sp>
      <p:sp>
        <p:nvSpPr>
          <p:cNvPr id="30" name="count-pill"/>
          <p:cNvSpPr/>
          <p:nvPr/>
        </p:nvSpPr>
        <p:spPr>
          <a:xfrm>
            <a:off x="5349240" y="3977640"/>
            <a:ext cx="594360" cy="27432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5349240" y="397764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3767328" y="43891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Zhang Jingtian · Yu Chenghao · Zhang Xinyu · Xu Boyu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3767328" y="521208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diagram, function descriptions, acceptance criteria, Word formatting</a:t>
            </a:r>
            <a:endParaRPr lang="en-US" sz="1200" dirty="0"/>
          </a:p>
        </p:txBody>
      </p:sp>
      <p:sp>
        <p:nvSpPr>
          <p:cNvPr id="34" name="group"/>
          <p:cNvSpPr/>
          <p:nvPr/>
        </p:nvSpPr>
        <p:spPr>
          <a:xfrm>
            <a:off x="6309360" y="3794760"/>
            <a:ext cx="2560320" cy="2286000"/>
          </a:xfrm>
          <a:prstGeom prst="roundRect">
            <a:avLst>
              <a:gd name="adj" fmla="val 4800"/>
            </a:avLst>
          </a:prstGeom>
          <a:solidFill>
            <a:schemeClr val="tx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6510528" y="393192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</a:t>
            </a:r>
            <a:endParaRPr lang="en-US" sz="1800" dirty="0"/>
          </a:p>
        </p:txBody>
      </p:sp>
      <p:sp>
        <p:nvSpPr>
          <p:cNvPr id="36" name="count-pill"/>
          <p:cNvSpPr/>
          <p:nvPr/>
        </p:nvSpPr>
        <p:spPr>
          <a:xfrm>
            <a:off x="8092440" y="3977640"/>
            <a:ext cx="594360" cy="27432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8092440" y="397764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6510528" y="43891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 Yaohua</a:t>
            </a:r>
            <a:endParaRPr lang="en-US" sz="1300" dirty="0"/>
          </a:p>
        </p:txBody>
      </p:sp>
      <p:sp>
        <p:nvSpPr>
          <p:cNvPr id="39" name="Text 37"/>
          <p:cNvSpPr txBox="1"/>
          <p:nvPr/>
        </p:nvSpPr>
        <p:spPr>
          <a:xfrm>
            <a:off x="6510528" y="521208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Matching / reliability modelling, class-diagram support</a:t>
            </a:r>
            <a:endParaRPr lang="en-US" sz="1200" dirty="0"/>
          </a:p>
        </p:txBody>
      </p:sp>
      <p:sp>
        <p:nvSpPr>
          <p:cNvPr id="40" name="group"/>
          <p:cNvSpPr/>
          <p:nvPr/>
        </p:nvSpPr>
        <p:spPr>
          <a:xfrm>
            <a:off x="9052560" y="3794760"/>
            <a:ext cx="2560320" cy="2286000"/>
          </a:xfrm>
          <a:prstGeom prst="roundRect">
            <a:avLst>
              <a:gd name="adj" fmla="val 4800"/>
            </a:avLst>
          </a:prstGeom>
          <a:solidFill>
            <a:schemeClr val="tx2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9253728" y="393192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</a:t>
            </a:r>
            <a:endParaRPr lang="en-US" sz="1800" dirty="0"/>
          </a:p>
        </p:txBody>
      </p:sp>
      <p:sp>
        <p:nvSpPr>
          <p:cNvPr id="42" name="count-pill"/>
          <p:cNvSpPr/>
          <p:nvPr/>
        </p:nvSpPr>
        <p:spPr>
          <a:xfrm>
            <a:off x="10835640" y="3977640"/>
            <a:ext cx="594360" cy="27432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10835640" y="3977640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44" name="Text 42"/>
          <p:cNvSpPr txBox="1"/>
          <p:nvPr/>
        </p:nvSpPr>
        <p:spPr>
          <a:xfrm>
            <a:off x="9253728" y="43891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Wang Shaojie</a:t>
            </a:r>
            <a:endParaRPr lang="en-US" sz="1300" dirty="0"/>
          </a:p>
        </p:txBody>
      </p:sp>
      <p:sp>
        <p:nvSpPr>
          <p:cNvPr id="45" name="Text 43"/>
          <p:cNvSpPr txBox="1"/>
          <p:nvPr/>
        </p:nvSpPr>
        <p:spPr>
          <a:xfrm>
            <a:off x="9253728" y="521208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Acceptance criteria, SRS consistency check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Collaboration: one owner, one reviewer</a:t>
            </a:r>
            <a:endParaRPr lang="en-US" sz="3200" dirty="0"/>
          </a:p>
        </p:txBody>
      </p:sp>
      <p:sp>
        <p:nvSpPr>
          <p:cNvPr id="3" name="collab"/>
          <p:cNvSpPr/>
          <p:nvPr/>
        </p:nvSpPr>
        <p:spPr>
          <a:xfrm>
            <a:off x="548640" y="1417320"/>
            <a:ext cx="5440680" cy="1920240"/>
          </a:xfrm>
          <a:prstGeom prst="roundRect">
            <a:avLst>
              <a:gd name="adj" fmla="val 5714"/>
            </a:avLst>
          </a:prstGeom>
          <a:solidFill>
            <a:schemeClr val="tx2"/>
          </a:solidFill>
          <a:ln/>
        </p:spPr>
      </p:sp>
      <p:sp>
        <p:nvSpPr>
          <p:cNvPr id="4" name="icon-bg"/>
          <p:cNvSpPr/>
          <p:nvPr/>
        </p:nvSpPr>
        <p:spPr>
          <a:xfrm>
            <a:off x="822960" y="169164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FaTask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4410" y="1863090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37360" y="164592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 allocation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37360" y="210312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lead splits the SRS into chapters mapped to the six groups; every task has one owner and one reviewer.</a:t>
            </a:r>
            <a:endParaRPr lang="en-US" sz="1400" dirty="0"/>
          </a:p>
        </p:txBody>
      </p:sp>
      <p:sp>
        <p:nvSpPr>
          <p:cNvPr id="8" name="collab"/>
          <p:cNvSpPr/>
          <p:nvPr/>
        </p:nvSpPr>
        <p:spPr>
          <a:xfrm>
            <a:off x="6199632" y="1417320"/>
            <a:ext cx="5440680" cy="1920240"/>
          </a:xfrm>
          <a:prstGeom prst="roundRect">
            <a:avLst>
              <a:gd name="adj" fmla="val 5714"/>
            </a:avLst>
          </a:prstGeom>
          <a:solidFill>
            <a:schemeClr val="tx2"/>
          </a:solidFill>
          <a:ln/>
        </p:spPr>
      </p:sp>
      <p:sp>
        <p:nvSpPr>
          <p:cNvPr id="9" name="icon-bg"/>
          <p:cNvSpPr/>
          <p:nvPr/>
        </p:nvSpPr>
        <p:spPr>
          <a:xfrm>
            <a:off x="6473952" y="169164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FaSyncAl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402" y="1863090"/>
            <a:ext cx="342900" cy="3429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388352" y="164592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sync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7388352" y="210312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online meeting each week; finished items are marked on the task board, blockers raised at once; the lead tracks the critical path.</a:t>
            </a:r>
            <a:endParaRPr lang="en-US" sz="1400" dirty="0"/>
          </a:p>
        </p:txBody>
      </p:sp>
      <p:sp>
        <p:nvSpPr>
          <p:cNvPr id="13" name="collab"/>
          <p:cNvSpPr/>
          <p:nvPr/>
        </p:nvSpPr>
        <p:spPr>
          <a:xfrm>
            <a:off x="548640" y="3520440"/>
            <a:ext cx="5440680" cy="1920240"/>
          </a:xfrm>
          <a:prstGeom prst="roundRect">
            <a:avLst>
              <a:gd name="adj" fmla="val 5714"/>
            </a:avLst>
          </a:prstGeom>
          <a:solidFill>
            <a:schemeClr val="tx2"/>
          </a:solidFill>
          <a:ln/>
        </p:spPr>
      </p:sp>
      <p:sp>
        <p:nvSpPr>
          <p:cNvPr id="14" name="icon-bg"/>
          <p:cNvSpPr/>
          <p:nvPr/>
        </p:nvSpPr>
        <p:spPr>
          <a:xfrm>
            <a:off x="822960" y="379476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FaFolderOpe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10" y="3966210"/>
            <a:ext cx="342900" cy="3429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737360" y="374904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collaboration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1737360" y="420624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is the single source of truth and the PDF is exported from it; deliverables live in fixed folders of the shared repository.</a:t>
            </a:r>
            <a:endParaRPr lang="en-US" sz="1400" dirty="0"/>
          </a:p>
        </p:txBody>
      </p:sp>
      <p:sp>
        <p:nvSpPr>
          <p:cNvPr id="18" name="collab"/>
          <p:cNvSpPr/>
          <p:nvPr/>
        </p:nvSpPr>
        <p:spPr>
          <a:xfrm>
            <a:off x="6199632" y="3520440"/>
            <a:ext cx="5440680" cy="1920240"/>
          </a:xfrm>
          <a:prstGeom prst="roundRect">
            <a:avLst>
              <a:gd name="adj" fmla="val 5714"/>
            </a:avLst>
          </a:prstGeom>
          <a:solidFill>
            <a:schemeClr val="tx2"/>
          </a:solidFill>
          <a:ln/>
        </p:spPr>
      </p:sp>
      <p:sp>
        <p:nvSpPr>
          <p:cNvPr id="19" name="icon-bg"/>
          <p:cNvSpPr/>
          <p:nvPr/>
        </p:nvSpPr>
        <p:spPr>
          <a:xfrm>
            <a:off x="6473952" y="379476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3" descr="FaCheckDoubl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402" y="3966210"/>
            <a:ext cx="342900" cy="34290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388352" y="374904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&amp; integration</a:t>
            </a:r>
            <a:endParaRPr lang="en-US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7388352" y="420624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chapter is reviewed by someone outside its author group; the tester runs a checklist; the lead unifies names and figure numbers.</a:t>
            </a:r>
            <a:endParaRPr lang="en-US" sz="1400" dirty="0"/>
          </a:p>
        </p:txBody>
      </p:sp>
      <p:sp>
        <p:nvSpPr>
          <p:cNvPr id="23" name="strip"/>
          <p:cNvSpPr/>
          <p:nvPr/>
        </p:nvSpPr>
        <p:spPr>
          <a:xfrm>
            <a:off x="548640" y="5669280"/>
            <a:ext cx="11091672" cy="54864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822960" y="56692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Workload shares start as an equal estimate, then are adjusted by the team performance assessment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Challenges and solutions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280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897880" y="12801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</a:t>
            </a:r>
            <a:endParaRPr lang="en-US" sz="1300" dirty="0"/>
          </a:p>
        </p:txBody>
      </p:sp>
      <p:sp>
        <p:nvSpPr>
          <p:cNvPr id="5" name="problem"/>
          <p:cNvSpPr/>
          <p:nvPr/>
        </p:nvSpPr>
        <p:spPr>
          <a:xfrm>
            <a:off x="548640" y="1645920"/>
            <a:ext cx="4526280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164592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Previous SRS had no class diagram or prototypes</a:t>
            </a:r>
            <a:endParaRPr lang="en-US" sz="1500" dirty="0"/>
          </a:p>
        </p:txBody>
      </p:sp>
      <p:sp>
        <p:nvSpPr>
          <p:cNvPr id="7" name="arrow"/>
          <p:cNvSpPr/>
          <p:nvPr/>
        </p:nvSpPr>
        <p:spPr>
          <a:xfrm>
            <a:off x="5212080" y="1892808"/>
            <a:ext cx="457200" cy="274320"/>
          </a:xfrm>
          <a:prstGeom prst="rightArrow">
            <a:avLst/>
          </a:prstGeom>
          <a:solidFill>
            <a:schemeClr val="accent1"/>
          </a:solidFill>
          <a:ln/>
        </p:spPr>
      </p:sp>
      <p:sp>
        <p:nvSpPr>
          <p:cNvPr id="8" name="solution"/>
          <p:cNvSpPr/>
          <p:nvPr/>
        </p:nvSpPr>
        <p:spPr>
          <a:xfrm>
            <a:off x="5806440" y="1645920"/>
            <a:ext cx="5833872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035040" y="1645920"/>
            <a:ext cx="5440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a domain class diagram and 12 high-fidelity screens, linked back to requirements</a:t>
            </a:r>
            <a:endParaRPr lang="en-US" sz="1400" dirty="0"/>
          </a:p>
        </p:txBody>
      </p:sp>
      <p:sp>
        <p:nvSpPr>
          <p:cNvPr id="10" name="problem"/>
          <p:cNvSpPr/>
          <p:nvPr/>
        </p:nvSpPr>
        <p:spPr>
          <a:xfrm>
            <a:off x="548640" y="2532888"/>
            <a:ext cx="4526280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77240" y="2532888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research used simulated data</a:t>
            </a:r>
            <a:endParaRPr lang="en-US" sz="1500" dirty="0"/>
          </a:p>
        </p:txBody>
      </p:sp>
      <p:sp>
        <p:nvSpPr>
          <p:cNvPr id="12" name="arrow"/>
          <p:cNvSpPr/>
          <p:nvPr/>
        </p:nvSpPr>
        <p:spPr>
          <a:xfrm>
            <a:off x="5212080" y="2779776"/>
            <a:ext cx="457200" cy="274320"/>
          </a:xfrm>
          <a:prstGeom prst="rightArrow">
            <a:avLst/>
          </a:prstGeom>
          <a:solidFill>
            <a:schemeClr val="accent1"/>
          </a:solidFill>
          <a:ln/>
        </p:spPr>
      </p:sp>
      <p:sp>
        <p:nvSpPr>
          <p:cNvPr id="13" name="solution"/>
          <p:cNvSpPr/>
          <p:nvPr/>
        </p:nvSpPr>
        <p:spPr>
          <a:xfrm>
            <a:off x="5806440" y="2532888"/>
            <a:ext cx="5833872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035040" y="2532888"/>
            <a:ext cx="5440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Clearly marked in the document; real interviews / surveys listed to validate before design freeze</a:t>
            </a:r>
            <a:endParaRPr lang="en-US" sz="1400" dirty="0"/>
          </a:p>
        </p:txBody>
      </p:sp>
      <p:sp>
        <p:nvSpPr>
          <p:cNvPr id="15" name="problem"/>
          <p:cNvSpPr/>
          <p:nvPr/>
        </p:nvSpPr>
        <p:spPr>
          <a:xfrm>
            <a:off x="548640" y="3419856"/>
            <a:ext cx="4526280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77240" y="3419856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document, many figures, Word and PDF may drift</a:t>
            </a:r>
            <a:endParaRPr lang="en-US" sz="1500" dirty="0"/>
          </a:p>
        </p:txBody>
      </p:sp>
      <p:sp>
        <p:nvSpPr>
          <p:cNvPr id="17" name="arrow"/>
          <p:cNvSpPr/>
          <p:nvPr/>
        </p:nvSpPr>
        <p:spPr>
          <a:xfrm>
            <a:off x="5212080" y="3666744"/>
            <a:ext cx="457200" cy="274320"/>
          </a:xfrm>
          <a:prstGeom prst="rightArrow">
            <a:avLst/>
          </a:prstGeom>
          <a:solidFill>
            <a:schemeClr val="accent1"/>
          </a:solidFill>
          <a:ln/>
        </p:spPr>
      </p:sp>
      <p:sp>
        <p:nvSpPr>
          <p:cNvPr id="18" name="solution"/>
          <p:cNvSpPr/>
          <p:nvPr/>
        </p:nvSpPr>
        <p:spPr>
          <a:xfrm>
            <a:off x="5806440" y="3419856"/>
            <a:ext cx="5833872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035040" y="3419856"/>
            <a:ext cx="5440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as single source, PDF exported from it; figure numbers and captions managed in one place</a:t>
            </a:r>
            <a:endParaRPr lang="en-US" sz="1400" dirty="0"/>
          </a:p>
        </p:txBody>
      </p:sp>
      <p:sp>
        <p:nvSpPr>
          <p:cNvPr id="20" name="problem"/>
          <p:cNvSpPr/>
          <p:nvPr/>
        </p:nvSpPr>
        <p:spPr>
          <a:xfrm>
            <a:off x="548640" y="4306824"/>
            <a:ext cx="4526280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77240" y="4306824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Inconsistent product name (an early temporary name)</a:t>
            </a:r>
            <a:endParaRPr lang="en-US" sz="1500" dirty="0"/>
          </a:p>
        </p:txBody>
      </p:sp>
      <p:sp>
        <p:nvSpPr>
          <p:cNvPr id="22" name="arrow"/>
          <p:cNvSpPr/>
          <p:nvPr/>
        </p:nvSpPr>
        <p:spPr>
          <a:xfrm>
            <a:off x="5212080" y="4553712"/>
            <a:ext cx="457200" cy="274320"/>
          </a:xfrm>
          <a:prstGeom prst="rightArrow">
            <a:avLst/>
          </a:prstGeom>
          <a:solidFill>
            <a:schemeClr val="accent1"/>
          </a:solidFill>
          <a:ln/>
        </p:spPr>
      </p:sp>
      <p:sp>
        <p:nvSpPr>
          <p:cNvPr id="23" name="solution"/>
          <p:cNvSpPr/>
          <p:nvPr/>
        </p:nvSpPr>
        <p:spPr>
          <a:xfrm>
            <a:off x="5806440" y="4306824"/>
            <a:ext cx="5833872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035040" y="4306824"/>
            <a:ext cx="5440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as Sports Buddy across SRS, slides and blog</a:t>
            </a:r>
            <a:endParaRPr lang="en-US" sz="1400" dirty="0"/>
          </a:p>
        </p:txBody>
      </p:sp>
      <p:sp>
        <p:nvSpPr>
          <p:cNvPr id="25" name="problem"/>
          <p:cNvSpPr/>
          <p:nvPr/>
        </p:nvSpPr>
        <p:spPr>
          <a:xfrm>
            <a:off x="548640" y="5193792"/>
            <a:ext cx="4526280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77240" y="5193792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Chapters written by different members are hard to merge</a:t>
            </a:r>
            <a:endParaRPr lang="en-US" sz="1500" dirty="0"/>
          </a:p>
        </p:txBody>
      </p:sp>
      <p:sp>
        <p:nvSpPr>
          <p:cNvPr id="27" name="arrow"/>
          <p:cNvSpPr/>
          <p:nvPr/>
        </p:nvSpPr>
        <p:spPr>
          <a:xfrm>
            <a:off x="5212080" y="5440680"/>
            <a:ext cx="457200" cy="274320"/>
          </a:xfrm>
          <a:prstGeom prst="rightArrow">
            <a:avLst/>
          </a:prstGeom>
          <a:solidFill>
            <a:schemeClr val="accent1"/>
          </a:solidFill>
          <a:ln/>
        </p:spPr>
      </p:sp>
      <p:sp>
        <p:nvSpPr>
          <p:cNvPr id="28" name="solution"/>
          <p:cNvSpPr/>
          <p:nvPr/>
        </p:nvSpPr>
        <p:spPr>
          <a:xfrm>
            <a:off x="5806440" y="5193792"/>
            <a:ext cx="5833872" cy="777240"/>
          </a:xfrm>
          <a:prstGeom prst="roundRect">
            <a:avLst>
              <a:gd name="adj" fmla="val 14118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035040" y="5193792"/>
            <a:ext cx="5440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a chapter template and glossary first, then cross-review and merge by the product group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3200" dirty="0"/>
          </a:p>
        </p:txBody>
      </p:sp>
      <p:sp>
        <p:nvSpPr>
          <p:cNvPr id="3" name="next-card"/>
          <p:cNvSpPr/>
          <p:nvPr/>
        </p:nvSpPr>
        <p:spPr>
          <a:xfrm>
            <a:off x="548640" y="1417320"/>
            <a:ext cx="3520440" cy="3520440"/>
          </a:xfrm>
          <a:prstGeom prst="roundRect">
            <a:avLst>
              <a:gd name="adj" fmla="val 3117"/>
            </a:avLst>
          </a:prstGeom>
          <a:solidFill>
            <a:schemeClr val="tx2"/>
          </a:solidFill>
          <a:ln/>
        </p:spPr>
      </p:sp>
      <p:sp>
        <p:nvSpPr>
          <p:cNvPr id="4" name="num-dot"/>
          <p:cNvSpPr/>
          <p:nvPr/>
        </p:nvSpPr>
        <p:spPr>
          <a:xfrm>
            <a:off x="822960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162763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 needs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199339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design freeze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60604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real user interviews and surveys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simulated research data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the SRS from feedback</a:t>
            </a:r>
            <a:endParaRPr lang="en-US" sz="1700" dirty="0"/>
          </a:p>
        </p:txBody>
      </p:sp>
      <p:sp>
        <p:nvSpPr>
          <p:cNvPr id="9" name="next-card"/>
          <p:cNvSpPr/>
          <p:nvPr/>
        </p:nvSpPr>
        <p:spPr>
          <a:xfrm>
            <a:off x="4334256" y="1417320"/>
            <a:ext cx="3520440" cy="3520440"/>
          </a:xfrm>
          <a:prstGeom prst="roundRect">
            <a:avLst>
              <a:gd name="adj" fmla="val 3117"/>
            </a:avLst>
          </a:prstGeom>
          <a:solidFill>
            <a:schemeClr val="tx2"/>
          </a:solidFill>
          <a:ln/>
        </p:spPr>
      </p:sp>
      <p:sp>
        <p:nvSpPr>
          <p:cNvPr id="10" name="num-dot"/>
          <p:cNvSpPr/>
          <p:nvPr/>
        </p:nvSpPr>
        <p:spPr>
          <a:xfrm>
            <a:off x="4608576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08576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5340096" y="162763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phase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340096" y="199339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19 – Nov 1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4654296" y="260604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Finalize prototypes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and API documents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class diagram and API contract consistent</a:t>
            </a:r>
            <a:endParaRPr lang="en-US" sz="1700" dirty="0"/>
          </a:p>
        </p:txBody>
      </p:sp>
      <p:sp>
        <p:nvSpPr>
          <p:cNvPr id="15" name="next-card"/>
          <p:cNvSpPr/>
          <p:nvPr/>
        </p:nvSpPr>
        <p:spPr>
          <a:xfrm>
            <a:off x="8119872" y="1417320"/>
            <a:ext cx="3520440" cy="3520440"/>
          </a:xfrm>
          <a:prstGeom prst="roundRect">
            <a:avLst>
              <a:gd name="adj" fmla="val 3117"/>
            </a:avLst>
          </a:prstGeom>
          <a:solidFill>
            <a:schemeClr val="tx2"/>
          </a:solidFill>
          <a:ln/>
        </p:spPr>
      </p:sp>
      <p:sp>
        <p:nvSpPr>
          <p:cNvPr id="16" name="num-dot"/>
          <p:cNvSpPr/>
          <p:nvPr/>
        </p:nvSpPr>
        <p:spPr>
          <a:xfrm>
            <a:off x="8394192" y="1645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394192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9125712" y="162763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&amp; test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9125712" y="199339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2 – Dec 13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8439912" y="260604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and review runnable versions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Trial with 30–50 students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 test report and feedback</a:t>
            </a:r>
            <a:endParaRPr lang="en-US" sz="1700" dirty="0"/>
          </a:p>
        </p:txBody>
      </p:sp>
      <p:sp>
        <p:nvSpPr>
          <p:cNvPr id="21" name="strip"/>
          <p:cNvSpPr/>
          <p:nvPr/>
        </p:nvSpPr>
        <p:spPr>
          <a:xfrm>
            <a:off x="548640" y="5257800"/>
            <a:ext cx="11091672" cy="54864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822960" y="52578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make one campus truly usable, then expand to more universities, clubs and communities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BA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alcons 队徽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680" y="1005840"/>
            <a:ext cx="1280160" cy="12801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2514600"/>
            <a:ext cx="121889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谢谢大家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0" y="3474720"/>
            <a:ext cx="12188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 &amp; A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0" y="4343400"/>
            <a:ext cx="1218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Sports Buddy · 约得到，约得好，约得准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0" y="5760720"/>
            <a:ext cx="12188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SRS V3.1 · 领域类图 · 12 屏原型 · 源码：github.com/Falcons-FZU-MU-SE-GROUP12/SportsBuddy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lcons Gold Dark">
  <a:themeElements>
    <a:clrScheme name="Falcons Gold Dark">
      <a:dk1>
        <a:srgbClr val="0F1C26"/>
      </a:dk1>
      <a:lt1>
        <a:srgbClr val="F5F1E6"/>
      </a:lt1>
      <a:dk2>
        <a:srgbClr val="1B2F3E"/>
      </a:dk2>
      <a:lt2>
        <a:srgbClr val="A9BAC6"/>
      </a:lt2>
      <a:accent1>
        <a:srgbClr val="F2B632"/>
      </a:accent1>
      <a:accent2>
        <a:srgbClr val="E8833A"/>
      </a:accent2>
      <a:accent3>
        <a:srgbClr val="2FB8A0"/>
      </a:accent3>
      <a:accent4>
        <a:srgbClr val="7AA7C7"/>
      </a:accent4>
      <a:accent5>
        <a:srgbClr val="D9534F"/>
      </a:accent5>
      <a:accent6>
        <a:srgbClr val="C9D6DF"/>
      </a:accent6>
      <a:hlink>
        <a:srgbClr val="F2B632"/>
      </a:hlink>
      <a:folHlink>
        <a:srgbClr val="A9BAC6"/>
      </a:folHlink>
    </a:clrScheme>
    <a:fontScheme name="Falcons Gold Dark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Falcons Sports Buddy Assignment 3 Requirements Analysis</dc:title>
  <dc:subject>PptxGenJS Presentation</dc:subject>
  <dc:creator>Falcons (Group 12)</dc:creator>
  <cp:lastModifiedBy>Falcons (Group 12)</cp:lastModifiedBy>
  <cp:revision>1</cp:revision>
  <dcterms:created xsi:type="dcterms:W3CDTF">2026-10-18T08:25:57Z</dcterms:created>
  <dcterms:modified xsi:type="dcterms:W3CDTF">2026-10-18T08:25:57Z</dcterms:modified>
</cp:coreProperties>
</file>